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3" r:id="rId3"/>
    <p:sldId id="276" r:id="rId4"/>
    <p:sldId id="257" r:id="rId5"/>
    <p:sldId id="264" r:id="rId6"/>
    <p:sldId id="265" r:id="rId7"/>
    <p:sldId id="258" r:id="rId8"/>
    <p:sldId id="266" r:id="rId9"/>
    <p:sldId id="263" r:id="rId10"/>
    <p:sldId id="259" r:id="rId11"/>
    <p:sldId id="260" r:id="rId12"/>
    <p:sldId id="294" r:id="rId13"/>
    <p:sldId id="261" r:id="rId14"/>
    <p:sldId id="267" r:id="rId15"/>
    <p:sldId id="295" r:id="rId16"/>
    <p:sldId id="268" r:id="rId17"/>
    <p:sldId id="262" r:id="rId18"/>
    <p:sldId id="270" r:id="rId19"/>
    <p:sldId id="296" r:id="rId20"/>
    <p:sldId id="269" r:id="rId21"/>
    <p:sldId id="297" r:id="rId22"/>
    <p:sldId id="271" r:id="rId23"/>
    <p:sldId id="298" r:id="rId24"/>
    <p:sldId id="272" r:id="rId25"/>
    <p:sldId id="299" r:id="rId26"/>
    <p:sldId id="273" r:id="rId27"/>
    <p:sldId id="301" r:id="rId28"/>
    <p:sldId id="302" r:id="rId29"/>
    <p:sldId id="300" r:id="rId30"/>
    <p:sldId id="284" r:id="rId31"/>
    <p:sldId id="285" r:id="rId32"/>
    <p:sldId id="293" r:id="rId33"/>
    <p:sldId id="286" r:id="rId34"/>
    <p:sldId id="275" r:id="rId35"/>
    <p:sldId id="291" r:id="rId36"/>
    <p:sldId id="287" r:id="rId37"/>
    <p:sldId id="290" r:id="rId38"/>
    <p:sldId id="282" r:id="rId39"/>
    <p:sldId id="289" r:id="rId40"/>
    <p:sldId id="278" r:id="rId41"/>
    <p:sldId id="288" r:id="rId42"/>
    <p:sldId id="283" r:id="rId43"/>
    <p:sldId id="281" r:id="rId44"/>
    <p:sldId id="292" r:id="rId45"/>
    <p:sldId id="304" r:id="rId46"/>
    <p:sldId id="305" r:id="rId47"/>
    <p:sldId id="306" r:id="rId48"/>
    <p:sldId id="307" r:id="rId49"/>
    <p:sldId id="308" r:id="rId50"/>
    <p:sldId id="311" r:id="rId51"/>
    <p:sldId id="312" r:id="rId52"/>
    <p:sldId id="309" r:id="rId53"/>
    <p:sldId id="310" r:id="rId54"/>
    <p:sldId id="313" r:id="rId55"/>
    <p:sldId id="314" r:id="rId56"/>
    <p:sldId id="315" r:id="rId57"/>
    <p:sldId id="316" r:id="rId58"/>
    <p:sldId id="317" r:id="rId59"/>
    <p:sldId id="274" r:id="rId6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57503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7277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299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319953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4514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40194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135728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58929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99224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87605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67235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673435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03762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96824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26931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17BA08-C850-4E9F-8816-F93B49B34982}" type="datetimeFigureOut">
              <a:rPr lang="es-MX" smtClean="0"/>
              <a:t>30/07/2016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58368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17BA08-C850-4E9F-8816-F93B49B34982}" type="datetimeFigureOut">
              <a:rPr lang="es-MX" smtClean="0"/>
              <a:t>30/07/2016</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196840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6.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hrc.es/bioest/Introducion.html#tammue"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roble.pntic.mec.es/igam0034/estadistica/graficos-estadisticos.pdf" TargetMode="External"/><Relationship Id="rId2" Type="http://schemas.openxmlformats.org/officeDocument/2006/relationships/hyperlink" Target="http://www.vitutor.net/1/estadistica.html" TargetMode="External"/><Relationship Id="rId1" Type="http://schemas.openxmlformats.org/officeDocument/2006/relationships/slideLayout" Target="../slideLayouts/slideLayout2.xml"/><Relationship Id="rId5" Type="http://schemas.openxmlformats.org/officeDocument/2006/relationships/hyperlink" Target="http://www.ine.cl/canales/menu/publicaciones/estudios_y_documentos/estudios/buenaspracticastomademuestras_7.pdf" TargetMode="External"/><Relationship Id="rId4" Type="http://schemas.openxmlformats.org/officeDocument/2006/relationships/hyperlink" Target="http://thales.cica.es/rd/Recursos/rd97/UnidadesDidacticas/53-1-u-punt152.ht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980728"/>
            <a:ext cx="6330775" cy="2438390"/>
          </a:xfrm>
        </p:spPr>
        <p:txBody>
          <a:bodyPr/>
          <a:lstStyle/>
          <a:p>
            <a:pPr algn="ctr"/>
            <a:r>
              <a:rPr lang="es-MX" dirty="0" smtClean="0"/>
              <a:t>Estadística </a:t>
            </a:r>
            <a:r>
              <a:rPr lang="es-MX" dirty="0" smtClean="0"/>
              <a:t>descriptiva e inferencial.</a:t>
            </a:r>
            <a:endParaRPr lang="es-MX" dirty="0"/>
          </a:p>
        </p:txBody>
      </p:sp>
      <p:sp>
        <p:nvSpPr>
          <p:cNvPr id="3" name="2 Subtítulo"/>
          <p:cNvSpPr>
            <a:spLocks noGrp="1"/>
          </p:cNvSpPr>
          <p:nvPr>
            <p:ph type="subTitle" idx="1"/>
          </p:nvPr>
        </p:nvSpPr>
        <p:spPr/>
        <p:txBody>
          <a:bodyPr>
            <a:normAutofit/>
          </a:bodyPr>
          <a:lstStyle/>
          <a:p>
            <a:r>
              <a:rPr lang="es-MX" dirty="0" smtClean="0"/>
              <a:t> </a:t>
            </a:r>
            <a:r>
              <a:rPr lang="es-MX" dirty="0" smtClean="0"/>
              <a:t>Montoya.</a:t>
            </a:r>
            <a:endParaRPr lang="es-MX" dirty="0" smtClean="0"/>
          </a:p>
        </p:txBody>
      </p:sp>
    </p:spTree>
    <p:extLst>
      <p:ext uri="{BB962C8B-B14F-4D97-AF65-F5344CB8AC3E}">
        <p14:creationId xmlns:p14="http://schemas.microsoft.com/office/powerpoint/2010/main" val="3042523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t>Rango o recorrido:</a:t>
            </a:r>
            <a:br>
              <a:rPr lang="es-MX" b="1" dirty="0" smtClean="0"/>
            </a:br>
            <a:endParaRPr lang="es-MX" dirty="0"/>
          </a:p>
        </p:txBody>
      </p:sp>
      <p:sp>
        <p:nvSpPr>
          <p:cNvPr id="3" name="2 Marcador de contenido"/>
          <p:cNvSpPr>
            <a:spLocks noGrp="1"/>
          </p:cNvSpPr>
          <p:nvPr>
            <p:ph idx="1"/>
          </p:nvPr>
        </p:nvSpPr>
        <p:spPr/>
        <p:txBody>
          <a:bodyPr>
            <a:normAutofit/>
          </a:bodyPr>
          <a:lstStyle/>
          <a:p>
            <a:r>
              <a:rPr lang="es-MX" dirty="0"/>
              <a:t>El rango es la diferencia entre el mayor y el menor de los datos de una distribución estadística.  Se le suele simbolizar con R</a:t>
            </a:r>
          </a:p>
          <a:p>
            <a:endParaRPr lang="es-MX" b="1" dirty="0"/>
          </a:p>
          <a:p>
            <a:endParaRPr lang="es-MX" b="1" dirty="0" smtClean="0"/>
          </a:p>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714290"/>
            <a:ext cx="3914368" cy="1874950"/>
          </a:xfrm>
          <a:prstGeom prst="rect">
            <a:avLst/>
          </a:prstGeom>
        </p:spPr>
      </p:pic>
    </p:spTree>
    <p:extLst>
      <p:ext uri="{BB962C8B-B14F-4D97-AF65-F5344CB8AC3E}">
        <p14:creationId xmlns:p14="http://schemas.microsoft.com/office/powerpoint/2010/main" val="2566983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764704"/>
            <a:ext cx="6347713" cy="1320800"/>
          </a:xfrm>
        </p:spPr>
        <p:txBody>
          <a:bodyPr>
            <a:normAutofit/>
          </a:bodyPr>
          <a:lstStyle/>
          <a:p>
            <a:r>
              <a:rPr lang="es-MX" b="1" dirty="0" smtClean="0"/>
              <a:t>Requisitos del rango:</a:t>
            </a:r>
            <a:br>
              <a:rPr lang="es-MX" b="1" dirty="0" smtClean="0"/>
            </a:br>
            <a:endParaRPr lang="es-MX" dirty="0"/>
          </a:p>
        </p:txBody>
      </p:sp>
      <p:sp>
        <p:nvSpPr>
          <p:cNvPr id="3" name="2 Marcador de contenido"/>
          <p:cNvSpPr>
            <a:spLocks noGrp="1"/>
          </p:cNvSpPr>
          <p:nvPr>
            <p:ph idx="1"/>
          </p:nvPr>
        </p:nvSpPr>
        <p:spPr>
          <a:xfrm>
            <a:off x="467544" y="2276872"/>
            <a:ext cx="7416824" cy="4165923"/>
          </a:xfrm>
        </p:spPr>
        <p:txBody>
          <a:bodyPr/>
          <a:lstStyle/>
          <a:p>
            <a:pPr marL="0" indent="0">
              <a:buNone/>
            </a:pPr>
            <a:r>
              <a:rPr lang="es-MX" dirty="0" smtClean="0"/>
              <a:t>1) Ordenamos los números según su tamaño.</a:t>
            </a:r>
          </a:p>
          <a:p>
            <a:pPr marL="0" indent="0">
              <a:buNone/>
            </a:pPr>
            <a:r>
              <a:rPr lang="es-MX" dirty="0" smtClean="0"/>
              <a:t>2) Restamos el valor mínimo del valor máximo</a:t>
            </a:r>
          </a:p>
          <a:p>
            <a:r>
              <a:rPr lang="es-MX" dirty="0" smtClean="0"/>
              <a:t>Rango = (máximo- mínimo)</a:t>
            </a:r>
          </a:p>
          <a:p>
            <a:r>
              <a:rPr lang="es-MX" dirty="0" smtClean="0"/>
              <a:t>Ejemplo : Para la muestra </a:t>
            </a:r>
            <a:r>
              <a:rPr lang="es-MX" dirty="0" smtClean="0">
                <a:solidFill>
                  <a:schemeClr val="accent1"/>
                </a:solidFill>
              </a:rPr>
              <a:t>(8, 7, 6, 9, 4, 5), </a:t>
            </a:r>
            <a:r>
              <a:rPr lang="es-MX" dirty="0" smtClean="0"/>
              <a:t>el dato menor es 4 y el dato mayor es 9. Sus valores se encuentran en un rango de:</a:t>
            </a:r>
          </a:p>
          <a:p>
            <a:r>
              <a:rPr lang="es-MX" dirty="0" smtClean="0"/>
              <a:t>Rango: </a:t>
            </a:r>
            <a:r>
              <a:rPr lang="es-MX" dirty="0" smtClean="0">
                <a:solidFill>
                  <a:schemeClr val="accent1"/>
                </a:solidFill>
              </a:rPr>
              <a:t>(9-4) =5</a:t>
            </a:r>
          </a:p>
          <a:p>
            <a:endParaRPr lang="es-MX" dirty="0"/>
          </a:p>
        </p:txBody>
      </p:sp>
    </p:spTree>
    <p:extLst>
      <p:ext uri="{BB962C8B-B14F-4D97-AF65-F5344CB8AC3E}">
        <p14:creationId xmlns:p14="http://schemas.microsoft.com/office/powerpoint/2010/main" val="1874259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un grafico de rango.</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2132856"/>
            <a:ext cx="6095032" cy="3263652"/>
          </a:xfrm>
        </p:spPr>
      </p:pic>
    </p:spTree>
    <p:extLst>
      <p:ext uri="{BB962C8B-B14F-4D97-AF65-F5344CB8AC3E}">
        <p14:creationId xmlns:p14="http://schemas.microsoft.com/office/powerpoint/2010/main" val="283582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Desviación media.</a:t>
            </a:r>
            <a:endParaRPr lang="es-MX" dirty="0"/>
          </a:p>
        </p:txBody>
      </p:sp>
      <p:sp>
        <p:nvSpPr>
          <p:cNvPr id="3" name="2 Marcador de contenido"/>
          <p:cNvSpPr>
            <a:spLocks noGrp="1"/>
          </p:cNvSpPr>
          <p:nvPr>
            <p:ph idx="1"/>
          </p:nvPr>
        </p:nvSpPr>
        <p:spPr/>
        <p:txBody>
          <a:bodyPr>
            <a:normAutofit/>
          </a:bodyPr>
          <a:lstStyle/>
          <a:p>
            <a:r>
              <a:rPr lang="es-MX" dirty="0"/>
              <a:t>Es la desviación respecto a la media con la diferencia entre cada valor de la variable estadística y la media aritmética.</a:t>
            </a:r>
          </a:p>
          <a:p>
            <a:r>
              <a:rPr lang="es-MX" dirty="0"/>
              <a:t>La desviación media es la media aritmética de los valores absolutos de las desviaciones respecto a la media. Se representa por DM.</a:t>
            </a:r>
          </a:p>
          <a:p>
            <a:endParaRPr lang="es-MX"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4797152"/>
            <a:ext cx="2664296" cy="1352332"/>
          </a:xfrm>
          <a:prstGeom prst="rect">
            <a:avLst/>
          </a:prstGeom>
        </p:spPr>
      </p:pic>
    </p:spTree>
    <p:extLst>
      <p:ext uri="{BB962C8B-B14F-4D97-AF65-F5344CB8AC3E}">
        <p14:creationId xmlns:p14="http://schemas.microsoft.com/office/powerpoint/2010/main" val="3299597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Siguiendo los mismos datos</a:t>
            </a:r>
            <a:endParaRPr lang="es-MX" dirty="0"/>
          </a:p>
        </p:txBody>
      </p:sp>
      <p:sp>
        <p:nvSpPr>
          <p:cNvPr id="3" name="2 Marcador de contenido"/>
          <p:cNvSpPr>
            <a:spLocks noGrp="1"/>
          </p:cNvSpPr>
          <p:nvPr>
            <p:ph idx="1"/>
          </p:nvPr>
        </p:nvSpPr>
        <p:spPr/>
        <p:txBody>
          <a:bodyPr>
            <a:normAutofit/>
          </a:bodyPr>
          <a:lstStyle/>
          <a:p>
            <a:r>
              <a:rPr lang="es-MX" dirty="0" smtClean="0"/>
              <a:t>1) Se debe sacar el valor absoluto de cada desviación de la media aritmética ( a los desvíos obtenidos aplicar el </a:t>
            </a:r>
            <a:r>
              <a:rPr lang="es-MX" dirty="0"/>
              <a:t>valor absoluto</a:t>
            </a:r>
            <a:r>
              <a:rPr lang="es-MX" dirty="0" smtClean="0"/>
              <a:t>):</a:t>
            </a:r>
          </a:p>
          <a:p>
            <a:r>
              <a:rPr lang="es-MX" dirty="0" smtClean="0">
                <a:solidFill>
                  <a:schemeClr val="accent1"/>
                </a:solidFill>
              </a:rPr>
              <a:t>|Xi- Promedio|/0.05/0.02/0.08/0.04/0.02/</a:t>
            </a:r>
          </a:p>
          <a:p>
            <a:pPr marL="0" indent="0">
              <a:buNone/>
            </a:pPr>
            <a:r>
              <a:rPr lang="es-MX" dirty="0" smtClean="0">
                <a:solidFill>
                  <a:schemeClr val="accent1"/>
                </a:solidFill>
              </a:rPr>
              <a:t>    0.04/0.010./09/0.21/0.14/.</a:t>
            </a:r>
          </a:p>
          <a:p>
            <a:pPr marL="0" indent="0">
              <a:buNone/>
            </a:pPr>
            <a:r>
              <a:rPr lang="es-MX" dirty="0" smtClean="0"/>
              <a:t>2) Sacar la DM  para eso primero se saca el resultado la suma de los valores absolutos  </a:t>
            </a:r>
            <a:r>
              <a:rPr lang="es-MX" dirty="0" smtClean="0">
                <a:solidFill>
                  <a:schemeClr val="accent1"/>
                </a:solidFill>
              </a:rPr>
              <a:t>0.70</a:t>
            </a:r>
          </a:p>
          <a:p>
            <a:r>
              <a:rPr lang="es-MX" dirty="0" smtClean="0"/>
              <a:t>Y este valor lo dividimos por el numero de datos que son </a:t>
            </a:r>
            <a:r>
              <a:rPr lang="es-MX" dirty="0" smtClean="0">
                <a:solidFill>
                  <a:schemeClr val="accent1"/>
                </a:solidFill>
              </a:rPr>
              <a:t>10.</a:t>
            </a:r>
          </a:p>
          <a:p>
            <a:r>
              <a:rPr lang="es-MX" dirty="0">
                <a:solidFill>
                  <a:schemeClr val="accent1"/>
                </a:solidFill>
              </a:rPr>
              <a:t>Resultado de DM: 0.70 ÷ 10 = 0.07</a:t>
            </a:r>
          </a:p>
          <a:p>
            <a:endParaRPr lang="es-MX" dirty="0"/>
          </a:p>
        </p:txBody>
      </p:sp>
    </p:spTree>
    <p:extLst>
      <p:ext uri="{BB962C8B-B14F-4D97-AF65-F5344CB8AC3E}">
        <p14:creationId xmlns:p14="http://schemas.microsoft.com/office/powerpoint/2010/main" val="3628860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grafico de Desviación media.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2204864"/>
            <a:ext cx="7401612" cy="2952328"/>
          </a:xfrm>
        </p:spPr>
      </p:pic>
    </p:spTree>
    <p:extLst>
      <p:ext uri="{BB962C8B-B14F-4D97-AF65-F5344CB8AC3E}">
        <p14:creationId xmlns:p14="http://schemas.microsoft.com/office/powerpoint/2010/main" val="4261014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varianza.</a:t>
            </a:r>
            <a:endParaRPr lang="es-MX" dirty="0"/>
          </a:p>
        </p:txBody>
      </p:sp>
      <p:sp>
        <p:nvSpPr>
          <p:cNvPr id="3" name="2 Marcador de contenido"/>
          <p:cNvSpPr>
            <a:spLocks noGrp="1"/>
          </p:cNvSpPr>
          <p:nvPr>
            <p:ph idx="1"/>
          </p:nvPr>
        </p:nvSpPr>
        <p:spPr/>
        <p:txBody>
          <a:bodyPr>
            <a:normAutofit/>
          </a:bodyPr>
          <a:lstStyle/>
          <a:p>
            <a:r>
              <a:rPr lang="es-MX" sz="2400" dirty="0"/>
              <a:t>La varianza y la desviación estándar proporcionan una medida sobre el punto hasta el cual se dispersan las observaciones alrededor de su media aritmética.</a:t>
            </a:r>
            <a:br>
              <a:rPr lang="es-MX" sz="2400" dirty="0"/>
            </a:br>
            <a:r>
              <a:rPr lang="es-MX" sz="2400" dirty="0"/>
              <a:t/>
            </a:r>
            <a:br>
              <a:rPr lang="es-MX" sz="2400" dirty="0"/>
            </a:br>
            <a:endParaRPr lang="es-MX" sz="2400" dirty="0"/>
          </a:p>
        </p:txBody>
      </p:sp>
    </p:spTree>
    <p:extLst>
      <p:ext uri="{BB962C8B-B14F-4D97-AF65-F5344CB8AC3E}">
        <p14:creationId xmlns:p14="http://schemas.microsoft.com/office/powerpoint/2010/main" val="870033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Desviación estándar.</a:t>
            </a:r>
            <a:endParaRPr lang="es-MX" dirty="0"/>
          </a:p>
        </p:txBody>
      </p:sp>
      <p:sp>
        <p:nvSpPr>
          <p:cNvPr id="3" name="2 Marcador de contenido"/>
          <p:cNvSpPr>
            <a:spLocks noGrp="1"/>
          </p:cNvSpPr>
          <p:nvPr>
            <p:ph idx="1"/>
          </p:nvPr>
        </p:nvSpPr>
        <p:spPr/>
        <p:txBody>
          <a:bodyPr/>
          <a:lstStyle/>
          <a:p>
            <a:r>
              <a:rPr lang="es-MX" dirty="0"/>
              <a:t>La desviación estándar o desviación típica es la raíz cuadrada de la varianza.</a:t>
            </a:r>
          </a:p>
          <a:p>
            <a:r>
              <a:rPr lang="es-MX" dirty="0"/>
              <a:t>Es decir, la raíz cuadrada de la media de los cuadrados de las puntuaciones de desviación.</a:t>
            </a:r>
          </a:p>
          <a:p>
            <a:r>
              <a:rPr lang="es-MX" dirty="0"/>
              <a:t>Se representa con </a:t>
            </a:r>
            <a:r>
              <a:rPr lang="el-GR" dirty="0"/>
              <a:t>σ.</a:t>
            </a:r>
            <a:endParaRPr lang="es-MX" dirty="0"/>
          </a:p>
          <a:p>
            <a:endParaRPr lang="es-MX" dirty="0"/>
          </a:p>
        </p:txBody>
      </p:sp>
      <p:pic>
        <p:nvPicPr>
          <p:cNvPr id="4" name="3 Imagen"/>
          <p:cNvPicPr>
            <a:picLocks noChangeAspect="1"/>
          </p:cNvPicPr>
          <p:nvPr/>
        </p:nvPicPr>
        <p:blipFill>
          <a:blip r:embed="rId2">
            <a:extLst>
              <a:ext uri="{BEBA8EAE-BF5A-486C-A8C5-ECC9F3942E4B}">
                <a14:imgProps xmlns:a14="http://schemas.microsoft.com/office/drawing/2010/main">
                  <a14:imgLayer r:embed="rId3">
                    <a14:imgEffect>
                      <a14:sharpenSoften amount="72000"/>
                    </a14:imgEffect>
                  </a14:imgLayer>
                </a14:imgProps>
              </a:ext>
              <a:ext uri="{28A0092B-C50C-407E-A947-70E740481C1C}">
                <a14:useLocalDpi xmlns:a14="http://schemas.microsoft.com/office/drawing/2010/main" val="0"/>
              </a:ext>
            </a:extLst>
          </a:blip>
          <a:stretch>
            <a:fillRect/>
          </a:stretch>
        </p:blipFill>
        <p:spPr>
          <a:xfrm>
            <a:off x="2627784" y="4509120"/>
            <a:ext cx="2808312" cy="1456944"/>
          </a:xfrm>
          <a:prstGeom prst="rect">
            <a:avLst/>
          </a:prstGeom>
        </p:spPr>
      </p:pic>
    </p:spTree>
    <p:extLst>
      <p:ext uri="{BB962C8B-B14F-4D97-AF65-F5344CB8AC3E}">
        <p14:creationId xmlns:p14="http://schemas.microsoft.com/office/powerpoint/2010/main" val="1874154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Calculo de la desviación estándar</a:t>
            </a:r>
            <a:r>
              <a:rPr lang="es-MX" dirty="0" smtClean="0"/>
              <a:t/>
            </a:r>
            <a:br>
              <a:rPr lang="es-MX" dirty="0" smtClean="0"/>
            </a:br>
            <a:endParaRPr lang="es-MX" dirty="0"/>
          </a:p>
        </p:txBody>
      </p:sp>
      <p:sp>
        <p:nvSpPr>
          <p:cNvPr id="3" name="2 Marcador de contenido"/>
          <p:cNvSpPr>
            <a:spLocks noGrp="1"/>
          </p:cNvSpPr>
          <p:nvPr>
            <p:ph idx="1"/>
          </p:nvPr>
        </p:nvSpPr>
        <p:spPr/>
        <p:txBody>
          <a:bodyPr/>
          <a:lstStyle/>
          <a:p>
            <a:r>
              <a:rPr lang="es-MX" dirty="0" smtClean="0"/>
              <a:t>1) </a:t>
            </a:r>
            <a:r>
              <a:rPr lang="es-MX" dirty="0"/>
              <a:t>T</a:t>
            </a:r>
            <a:r>
              <a:rPr lang="es-MX" dirty="0" smtClean="0"/>
              <a:t>omamos todos los valores del valor  absoluto de desviación con respecto a la media aritmética, lo elevamos al cuadrado a cada uno  y luego se suman.</a:t>
            </a:r>
          </a:p>
          <a:p>
            <a:r>
              <a:rPr lang="es-MX" dirty="0">
                <a:solidFill>
                  <a:schemeClr val="accent1"/>
                </a:solidFill>
              </a:rPr>
              <a:t>|Xi- promedio|²= 0.025/0.004/0.0064/….</a:t>
            </a:r>
          </a:p>
          <a:p>
            <a:r>
              <a:rPr lang="es-MX" dirty="0" smtClean="0">
                <a:solidFill>
                  <a:schemeClr val="accent1"/>
                </a:solidFill>
              </a:rPr>
              <a:t>Los sumamos y dan </a:t>
            </a:r>
            <a:r>
              <a:rPr lang="es-MX" dirty="0">
                <a:solidFill>
                  <a:schemeClr val="accent1"/>
                </a:solidFill>
              </a:rPr>
              <a:t>0.0848.</a:t>
            </a:r>
          </a:p>
          <a:p>
            <a:r>
              <a:rPr lang="es-MX" dirty="0" smtClean="0"/>
              <a:t>2) Aplicamos la formula:</a:t>
            </a:r>
          </a:p>
          <a:p>
            <a:r>
              <a:rPr lang="es-MX" dirty="0">
                <a:solidFill>
                  <a:schemeClr val="accent1"/>
                </a:solidFill>
              </a:rPr>
              <a:t>√[(0,0848) </a:t>
            </a:r>
            <a:r>
              <a:rPr lang="es-MX" dirty="0" smtClean="0">
                <a:solidFill>
                  <a:schemeClr val="accent1"/>
                </a:solidFill>
              </a:rPr>
              <a:t>÷ (10)] = 0.09</a:t>
            </a:r>
            <a:endParaRPr lang="es-MX" dirty="0">
              <a:solidFill>
                <a:schemeClr val="accent1"/>
              </a:solidFill>
            </a:endParaRPr>
          </a:p>
        </p:txBody>
      </p:sp>
    </p:spTree>
    <p:extLst>
      <p:ext uri="{BB962C8B-B14F-4D97-AF65-F5344CB8AC3E}">
        <p14:creationId xmlns:p14="http://schemas.microsoft.com/office/powerpoint/2010/main" val="2685481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grafico de desviación estándar.</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3242400"/>
            <a:ext cx="4680520" cy="3212460"/>
          </a:xfr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1624" y="1439171"/>
            <a:ext cx="4037334" cy="2821631"/>
          </a:xfrm>
          <a:prstGeom prst="rect">
            <a:avLst/>
          </a:prstGeom>
        </p:spPr>
      </p:pic>
    </p:spTree>
    <p:extLst>
      <p:ext uri="{BB962C8B-B14F-4D97-AF65-F5344CB8AC3E}">
        <p14:creationId xmlns:p14="http://schemas.microsoft.com/office/powerpoint/2010/main" val="195336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620688"/>
            <a:ext cx="7344816" cy="5501522"/>
          </a:xfrm>
        </p:spPr>
      </p:pic>
    </p:spTree>
    <p:extLst>
      <p:ext uri="{BB962C8B-B14F-4D97-AF65-F5344CB8AC3E}">
        <p14:creationId xmlns:p14="http://schemas.microsoft.com/office/powerpoint/2010/main" val="2821912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Estimativo o inferencia</a:t>
            </a:r>
            <a:endParaRPr lang="es-MX" dirty="0"/>
          </a:p>
        </p:txBody>
      </p:sp>
      <p:sp>
        <p:nvSpPr>
          <p:cNvPr id="3" name="2 Marcador de contenido"/>
          <p:cNvSpPr>
            <a:spLocks noGrp="1"/>
          </p:cNvSpPr>
          <p:nvPr>
            <p:ph idx="1"/>
          </p:nvPr>
        </p:nvSpPr>
        <p:spPr/>
        <p:txBody>
          <a:bodyPr>
            <a:normAutofit/>
          </a:bodyPr>
          <a:lstStyle/>
          <a:p>
            <a:r>
              <a:rPr lang="es-MX" dirty="0" smtClean="0"/>
              <a:t> Desviación típica o estándar de la población, con respecto a el total de la misma.</a:t>
            </a:r>
          </a:p>
          <a:p>
            <a:endParaRPr lang="es-MX" dirty="0" smtClean="0"/>
          </a:p>
          <a:p>
            <a:endParaRPr lang="es-MX" dirty="0"/>
          </a:p>
          <a:p>
            <a:endParaRPr lang="es-MX" dirty="0" smtClean="0"/>
          </a:p>
          <a:p>
            <a:endParaRPr lang="es-MX" dirty="0"/>
          </a:p>
          <a:p>
            <a:r>
              <a:rPr lang="es-MX" dirty="0" smtClean="0"/>
              <a:t>El resultado de esta seria:</a:t>
            </a:r>
          </a:p>
          <a:p>
            <a:r>
              <a:rPr lang="es-MX" dirty="0" smtClean="0"/>
              <a:t> </a:t>
            </a:r>
            <a:r>
              <a:rPr lang="es-MX" dirty="0" smtClean="0">
                <a:solidFill>
                  <a:schemeClr val="accent1"/>
                </a:solidFill>
              </a:rPr>
              <a:t>√[(0.084)÷ (9)]= 0.097.</a:t>
            </a:r>
            <a:endParaRPr lang="es-MX" dirty="0">
              <a:solidFill>
                <a:schemeClr val="accent1"/>
              </a:solidFill>
            </a:endParaRPr>
          </a:p>
        </p:txBody>
      </p:sp>
      <p:pic>
        <p:nvPicPr>
          <p:cNvPr id="5" name="4 Imagen"/>
          <p:cNvPicPr>
            <a:picLocks noChangeAspect="1"/>
          </p:cNvPicPr>
          <p:nvPr/>
        </p:nvPicPr>
        <p:blipFill>
          <a:blip r:embed="rId2">
            <a:extLst>
              <a:ext uri="{BEBA8EAE-BF5A-486C-A8C5-ECC9F3942E4B}">
                <a14:imgProps xmlns:a14="http://schemas.microsoft.com/office/drawing/2010/main">
                  <a14:imgLayer r:embed="rId3">
                    <a14:imgEffect>
                      <a14:sharpenSoften amount="93000"/>
                    </a14:imgEffect>
                  </a14:imgLayer>
                </a14:imgProps>
              </a:ext>
              <a:ext uri="{28A0092B-C50C-407E-A947-70E740481C1C}">
                <a14:useLocalDpi xmlns:a14="http://schemas.microsoft.com/office/drawing/2010/main" val="0"/>
              </a:ext>
            </a:extLst>
          </a:blip>
          <a:stretch>
            <a:fillRect/>
          </a:stretch>
        </p:blipFill>
        <p:spPr>
          <a:xfrm>
            <a:off x="1403648" y="3191109"/>
            <a:ext cx="3323617" cy="1274812"/>
          </a:xfrm>
          <a:prstGeom prst="rect">
            <a:avLst/>
          </a:prstGeom>
        </p:spPr>
      </p:pic>
    </p:spTree>
    <p:extLst>
      <p:ext uri="{BB962C8B-B14F-4D97-AF65-F5344CB8AC3E}">
        <p14:creationId xmlns:p14="http://schemas.microsoft.com/office/powerpoint/2010/main" val="3703927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del estimativo o inferencia.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269701"/>
            <a:ext cx="3888432" cy="2992269"/>
          </a:xfrm>
        </p:spPr>
      </p:pic>
    </p:spTree>
    <p:extLst>
      <p:ext uri="{BB962C8B-B14F-4D97-AF65-F5344CB8AC3E}">
        <p14:creationId xmlns:p14="http://schemas.microsoft.com/office/powerpoint/2010/main" val="4093025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Varianza</a:t>
            </a:r>
            <a:br>
              <a:rPr lang="es-MX" dirty="0" smtClean="0"/>
            </a:br>
            <a:endParaRPr lang="es-MX" dirty="0"/>
          </a:p>
        </p:txBody>
      </p:sp>
      <p:sp>
        <p:nvSpPr>
          <p:cNvPr id="3" name="2 Marcador de contenido"/>
          <p:cNvSpPr>
            <a:spLocks noGrp="1"/>
          </p:cNvSpPr>
          <p:nvPr>
            <p:ph idx="1"/>
          </p:nvPr>
        </p:nvSpPr>
        <p:spPr/>
        <p:txBody>
          <a:bodyPr/>
          <a:lstStyle/>
          <a:p>
            <a:r>
              <a:rPr lang="es-MX" dirty="0"/>
              <a:t>La varianza es la media aritmética del cuadrado de las desviaciones respecto a la media de una distribución estadísticas. Se representa </a:t>
            </a:r>
          </a:p>
          <a:p>
            <a:r>
              <a:rPr lang="es-CL" dirty="0"/>
              <a:t>La varianza será siempre un valor positivo o cero, en el caso de que las puntuaciones sean iguales.</a:t>
            </a:r>
            <a:endParaRPr lang="es-MX" dirty="0"/>
          </a:p>
          <a:p>
            <a:endParaRPr lang="es-MX" dirty="0"/>
          </a:p>
          <a:p>
            <a:endParaRPr lang="es-MX" dirty="0"/>
          </a:p>
          <a:p>
            <a:endParaRPr lang="es-MX" dirty="0" smtClean="0"/>
          </a:p>
          <a:p>
            <a:r>
              <a:rPr lang="es-MX" dirty="0" smtClean="0"/>
              <a:t>En este caso aplicamos el resultado que nos dio en el estimativo que fue 0,097 y lo elevamos al cuadrado, dando como resultado final 0,0094.</a:t>
            </a:r>
          </a:p>
          <a:p>
            <a:endParaRPr lang="es-MX" dirty="0"/>
          </a:p>
        </p:txBody>
      </p:sp>
      <p:sp>
        <p:nvSpPr>
          <p:cNvPr id="4"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5" name="Rectangle 2"/>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8" name="Rectangle 6"/>
          <p:cNvSpPr>
            <a:spLocks noChangeArrowheads="1"/>
          </p:cNvSpPr>
          <p:nvPr/>
        </p:nvSpPr>
        <p:spPr bwMode="auto">
          <a:xfrm>
            <a:off x="372387813" y="7889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372387813" y="7889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10"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1" name="Rectangle 10"/>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1"/>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16" name="Rectangle 1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7" name="Rectangle 18"/>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9"/>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pic>
        <p:nvPicPr>
          <p:cNvPr id="1044" name="Picture 20" descr="sig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5975" y="-90488"/>
            <a:ext cx="200025" cy="200026"/>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23" name="Rectangle 26"/>
          <p:cNvSpPr>
            <a:spLocks noChangeArrowheads="1"/>
          </p:cNvSpPr>
          <p:nvPr/>
        </p:nvSpPr>
        <p:spPr bwMode="auto">
          <a:xfrm>
            <a:off x="372387813" y="7889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7"/>
          <p:cNvSpPr>
            <a:spLocks noChangeArrowheads="1"/>
          </p:cNvSpPr>
          <p:nvPr/>
        </p:nvSpPr>
        <p:spPr bwMode="auto">
          <a:xfrm>
            <a:off x="372387813" y="7889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pic>
        <p:nvPicPr>
          <p:cNvPr id="1052" name="Picture 28" descr="sig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780927"/>
            <a:ext cx="288032" cy="288033"/>
          </a:xfrm>
          <a:prstGeom prst="rect">
            <a:avLst/>
          </a:prstGeom>
          <a:noFill/>
          <a:extLst>
            <a:ext uri="{909E8E84-426E-40DD-AFC4-6F175D3DCCD1}">
              <a14:hiddenFill xmlns:a14="http://schemas.microsoft.com/office/drawing/2010/main">
                <a:solidFill>
                  <a:srgbClr val="FFFFFF"/>
                </a:solidFill>
              </a14:hiddenFill>
            </a:ext>
          </a:extLst>
        </p:spPr>
      </p:pic>
      <p:pic>
        <p:nvPicPr>
          <p:cNvPr id="25" name="Imagen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928" y="4135292"/>
            <a:ext cx="6418000" cy="667690"/>
          </a:xfrm>
          <a:prstGeom prst="rect">
            <a:avLst/>
          </a:prstGeom>
        </p:spPr>
      </p:pic>
    </p:spTree>
    <p:extLst>
      <p:ext uri="{BB962C8B-B14F-4D97-AF65-F5344CB8AC3E}">
        <p14:creationId xmlns:p14="http://schemas.microsoft.com/office/powerpoint/2010/main" val="42836465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la Varianza.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348880"/>
            <a:ext cx="5112568" cy="3814762"/>
          </a:xfrm>
        </p:spPr>
      </p:pic>
    </p:spTree>
    <p:extLst>
      <p:ext uri="{BB962C8B-B14F-4D97-AF65-F5344CB8AC3E}">
        <p14:creationId xmlns:p14="http://schemas.microsoft.com/office/powerpoint/2010/main" val="1401804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P</a:t>
            </a:r>
            <a:r>
              <a:rPr lang="es-MX" dirty="0" smtClean="0"/>
              <a:t>ercentiles</a:t>
            </a:r>
            <a:endParaRPr lang="es-MX" dirty="0"/>
          </a:p>
        </p:txBody>
      </p:sp>
      <p:sp>
        <p:nvSpPr>
          <p:cNvPr id="3" name="2 Marcador de contenido"/>
          <p:cNvSpPr>
            <a:spLocks noGrp="1"/>
          </p:cNvSpPr>
          <p:nvPr>
            <p:ph idx="1"/>
          </p:nvPr>
        </p:nvSpPr>
        <p:spPr/>
        <p:txBody>
          <a:bodyPr/>
          <a:lstStyle/>
          <a:p>
            <a:r>
              <a:rPr lang="es-CL" dirty="0"/>
              <a:t>Los percentiles son los 99 valores que dividen la serie de datos en 100 partes iguales.</a:t>
            </a:r>
          </a:p>
          <a:p>
            <a:r>
              <a:rPr lang="es-CL" dirty="0"/>
              <a:t>Ordenamos los datos de mayor a menor.</a:t>
            </a:r>
          </a:p>
          <a:p>
            <a:r>
              <a:rPr lang="es-CL" dirty="0"/>
              <a:t>Buscamos la puntuación, en la serie, o la clase, en la tabla de las frecuencias acumuladas, donde se encuentra.</a:t>
            </a:r>
          </a:p>
          <a:p>
            <a:endParaRPr lang="es-CL" dirty="0"/>
          </a:p>
          <a:p>
            <a:endParaRPr lang="es-MX"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4517942"/>
            <a:ext cx="2808312" cy="751268"/>
          </a:xfrm>
          <a:prstGeom prst="rect">
            <a:avLst/>
          </a:prstGeom>
        </p:spPr>
      </p:pic>
    </p:spTree>
    <p:extLst>
      <p:ext uri="{BB962C8B-B14F-4D97-AF65-F5344CB8AC3E}">
        <p14:creationId xmlns:p14="http://schemas.microsoft.com/office/powerpoint/2010/main" val="218765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percentiles.</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1840" y="1556792"/>
            <a:ext cx="5400600" cy="5006565"/>
          </a:xfrm>
        </p:spPr>
      </p:pic>
    </p:spTree>
    <p:extLst>
      <p:ext uri="{BB962C8B-B14F-4D97-AF65-F5344CB8AC3E}">
        <p14:creationId xmlns:p14="http://schemas.microsoft.com/office/powerpoint/2010/main" val="4203485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a:t>
            </a:r>
            <a:r>
              <a:rPr lang="es-CL" dirty="0" smtClean="0"/>
              <a:t>uartiles</a:t>
            </a:r>
            <a:endParaRPr lang="es-CL" dirty="0"/>
          </a:p>
        </p:txBody>
      </p:sp>
      <p:sp>
        <p:nvSpPr>
          <p:cNvPr id="3" name="Marcador de contenido 2"/>
          <p:cNvSpPr>
            <a:spLocks noGrp="1"/>
          </p:cNvSpPr>
          <p:nvPr>
            <p:ph idx="1"/>
          </p:nvPr>
        </p:nvSpPr>
        <p:spPr/>
        <p:txBody>
          <a:bodyPr>
            <a:normAutofit lnSpcReduction="10000"/>
          </a:bodyPr>
          <a:lstStyle/>
          <a:p>
            <a:r>
              <a:rPr lang="es-CL" dirty="0"/>
              <a:t>Los cuartiles son los tres valores de la variable dividen a un conjunto de datos ordenados en cuatro partes iguales.</a:t>
            </a:r>
          </a:p>
          <a:p>
            <a:r>
              <a:rPr lang="es-CL" dirty="0" smtClean="0">
                <a:solidFill>
                  <a:schemeClr val="accent1"/>
                </a:solidFill>
              </a:rPr>
              <a:t>Q1, Q2, Q3, Q4 estos dividen el 100%</a:t>
            </a:r>
          </a:p>
          <a:p>
            <a:r>
              <a:rPr lang="es-CL" dirty="0" smtClean="0">
                <a:solidFill>
                  <a:schemeClr val="accent1"/>
                </a:solidFill>
              </a:rPr>
              <a:t>Siendo el primer cuartil (Q1)= 25%</a:t>
            </a:r>
          </a:p>
          <a:p>
            <a:r>
              <a:rPr lang="es-CL" dirty="0" smtClean="0">
                <a:solidFill>
                  <a:schemeClr val="accent1"/>
                </a:solidFill>
              </a:rPr>
              <a:t>Segundo cuartil (Q2)= 50%</a:t>
            </a:r>
          </a:p>
          <a:p>
            <a:r>
              <a:rPr lang="es-CL" dirty="0" smtClean="0">
                <a:solidFill>
                  <a:schemeClr val="accent1"/>
                </a:solidFill>
              </a:rPr>
              <a:t>Tercer cuartil (Q3)= 75%</a:t>
            </a:r>
          </a:p>
          <a:p>
            <a:r>
              <a:rPr lang="es-CL" dirty="0" smtClean="0">
                <a:solidFill>
                  <a:schemeClr val="accent1"/>
                </a:solidFill>
              </a:rPr>
              <a:t>Cuarto cuartil (Q4)= 100%</a:t>
            </a:r>
          </a:p>
          <a:p>
            <a:pPr marL="0" indent="0">
              <a:buNone/>
            </a:pPr>
            <a:r>
              <a:rPr lang="es-CL" dirty="0" smtClean="0"/>
              <a:t>Los valores que están entre el segundo y el tercer cuartil se llaman intercentiles y esta es la zona en la que se encuentra la mayor cantidad de porcentaje estimado de la población.</a:t>
            </a:r>
          </a:p>
        </p:txBody>
      </p:sp>
    </p:spTree>
    <p:extLst>
      <p:ext uri="{BB962C8B-B14F-4D97-AF65-F5344CB8AC3E}">
        <p14:creationId xmlns:p14="http://schemas.microsoft.com/office/powerpoint/2010/main" val="3357287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a:t>
            </a:r>
            <a:br>
              <a:rPr lang="es-MX" dirty="0" smtClean="0"/>
            </a:br>
            <a:r>
              <a:rPr lang="es-MX" dirty="0" smtClean="0"/>
              <a:t>Los datos son:</a:t>
            </a:r>
            <a:endParaRPr lang="es-MX" dirty="0"/>
          </a:p>
        </p:txBody>
      </p:sp>
      <p:sp>
        <p:nvSpPr>
          <p:cNvPr id="3" name="2 Marcador de contenido"/>
          <p:cNvSpPr>
            <a:spLocks noGrp="1"/>
          </p:cNvSpPr>
          <p:nvPr>
            <p:ph idx="1"/>
          </p:nvPr>
        </p:nvSpPr>
        <p:spPr/>
        <p:txBody>
          <a:bodyPr/>
          <a:lstStyle/>
          <a:p>
            <a:r>
              <a:rPr lang="es-MX" dirty="0" smtClean="0"/>
              <a:t>1.53/1.54/1.57/1.58/1.58/.60/1.60/1.63/1.76/1.83</a:t>
            </a:r>
          </a:p>
          <a:p>
            <a:endParaRPr lang="es-MX" dirty="0" smtClean="0"/>
          </a:p>
          <a:p>
            <a:r>
              <a:rPr lang="es-MX" dirty="0" smtClean="0"/>
              <a:t>1) se saca el Cuartil = (x% * N) ÷ 100</a:t>
            </a:r>
          </a:p>
          <a:p>
            <a:endParaRPr lang="es-MX" dirty="0" smtClean="0">
              <a:solidFill>
                <a:schemeClr val="accent2"/>
              </a:solidFill>
            </a:endParaRPr>
          </a:p>
          <a:p>
            <a:r>
              <a:rPr lang="es-MX" dirty="0" smtClean="0">
                <a:solidFill>
                  <a:schemeClr val="accent2"/>
                </a:solidFill>
              </a:rPr>
              <a:t>Q1 : ( 25%* 10)</a:t>
            </a:r>
            <a:r>
              <a:rPr lang="es-MX" dirty="0">
                <a:solidFill>
                  <a:schemeClr val="accent2"/>
                </a:solidFill>
              </a:rPr>
              <a:t> </a:t>
            </a:r>
            <a:r>
              <a:rPr lang="es-MX" dirty="0" smtClean="0">
                <a:solidFill>
                  <a:schemeClr val="accent2"/>
                </a:solidFill>
              </a:rPr>
              <a:t>÷ 100 =2.5 = 3 personas.</a:t>
            </a:r>
          </a:p>
          <a:p>
            <a:r>
              <a:rPr lang="es-MX" dirty="0" smtClean="0">
                <a:solidFill>
                  <a:schemeClr val="accent2"/>
                </a:solidFill>
              </a:rPr>
              <a:t>Q2: ( 50%*10)</a:t>
            </a:r>
            <a:r>
              <a:rPr lang="es-MX" dirty="0">
                <a:solidFill>
                  <a:schemeClr val="accent2"/>
                </a:solidFill>
              </a:rPr>
              <a:t> </a:t>
            </a:r>
            <a:r>
              <a:rPr lang="es-MX" dirty="0" smtClean="0">
                <a:solidFill>
                  <a:schemeClr val="accent2"/>
                </a:solidFill>
              </a:rPr>
              <a:t>÷ 100 = 5 personas.</a:t>
            </a:r>
          </a:p>
          <a:p>
            <a:r>
              <a:rPr lang="es-MX" dirty="0" smtClean="0">
                <a:solidFill>
                  <a:schemeClr val="accent2"/>
                </a:solidFill>
              </a:rPr>
              <a:t>Q3: ( 75%*10)</a:t>
            </a:r>
            <a:r>
              <a:rPr lang="es-MX" dirty="0">
                <a:solidFill>
                  <a:schemeClr val="accent2"/>
                </a:solidFill>
              </a:rPr>
              <a:t> </a:t>
            </a:r>
            <a:r>
              <a:rPr lang="es-MX" dirty="0" smtClean="0">
                <a:solidFill>
                  <a:schemeClr val="accent2"/>
                </a:solidFill>
              </a:rPr>
              <a:t>÷100= 7.5 = 8 personas.</a:t>
            </a:r>
          </a:p>
          <a:p>
            <a:r>
              <a:rPr lang="es-MX" dirty="0" smtClean="0">
                <a:solidFill>
                  <a:schemeClr val="accent2"/>
                </a:solidFill>
              </a:rPr>
              <a:t>Q4: ( 100%*10)</a:t>
            </a:r>
            <a:r>
              <a:rPr lang="es-MX" dirty="0">
                <a:solidFill>
                  <a:schemeClr val="accent2"/>
                </a:solidFill>
              </a:rPr>
              <a:t> </a:t>
            </a:r>
            <a:r>
              <a:rPr lang="es-MX" dirty="0" smtClean="0">
                <a:solidFill>
                  <a:schemeClr val="accent2"/>
                </a:solidFill>
              </a:rPr>
              <a:t>÷100= 10 personas.</a:t>
            </a:r>
          </a:p>
          <a:p>
            <a:pPr marL="0" indent="0">
              <a:buNone/>
            </a:pPr>
            <a:endParaRPr lang="es-MX" dirty="0" smtClean="0"/>
          </a:p>
        </p:txBody>
      </p:sp>
    </p:spTree>
    <p:extLst>
      <p:ext uri="{BB962C8B-B14F-4D97-AF65-F5344CB8AC3E}">
        <p14:creationId xmlns:p14="http://schemas.microsoft.com/office/powerpoint/2010/main" val="3762509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dirty="0">
                <a:solidFill>
                  <a:schemeClr val="tx1">
                    <a:lumMod val="75000"/>
                    <a:lumOff val="25000"/>
                  </a:schemeClr>
                </a:solidFill>
                <a:latin typeface="+mn-lt"/>
                <a:ea typeface="+mn-ea"/>
                <a:cs typeface="+mn-cs"/>
              </a:rPr>
              <a:t>2) se ordenan los cuartiles de mayor a menor.</a:t>
            </a:r>
            <a:r>
              <a:rPr lang="es-MX" dirty="0"/>
              <a:t/>
            </a:r>
            <a:br>
              <a:rPr lang="es-MX" dirty="0"/>
            </a:br>
            <a:endParaRPr lang="es-MX" dirty="0"/>
          </a:p>
        </p:txBody>
      </p:sp>
      <p:sp>
        <p:nvSpPr>
          <p:cNvPr id="3" name="2 Marcador de contenido"/>
          <p:cNvSpPr>
            <a:spLocks noGrp="1"/>
          </p:cNvSpPr>
          <p:nvPr>
            <p:ph idx="1"/>
          </p:nvPr>
        </p:nvSpPr>
        <p:spPr>
          <a:xfrm>
            <a:off x="539552" y="1196752"/>
            <a:ext cx="6347714" cy="4392488"/>
          </a:xfrm>
        </p:spPr>
        <p:txBody>
          <a:bodyPr>
            <a:normAutofit/>
          </a:bodyPr>
          <a:lstStyle/>
          <a:p>
            <a:r>
              <a:rPr lang="es-MX" dirty="0" smtClean="0">
                <a:solidFill>
                  <a:schemeClr val="accent3">
                    <a:lumMod val="50000"/>
                  </a:schemeClr>
                </a:solidFill>
              </a:rPr>
              <a:t>1.83                                                   (10)</a:t>
            </a:r>
          </a:p>
          <a:p>
            <a:r>
              <a:rPr lang="es-MX" dirty="0" smtClean="0"/>
              <a:t>1.76                                                    (9)</a:t>
            </a:r>
          </a:p>
          <a:p>
            <a:r>
              <a:rPr lang="es-MX" dirty="0" smtClean="0">
                <a:solidFill>
                  <a:schemeClr val="accent3">
                    <a:lumMod val="50000"/>
                  </a:schemeClr>
                </a:solidFill>
              </a:rPr>
              <a:t>1.63                                                    (8)</a:t>
            </a:r>
          </a:p>
          <a:p>
            <a:r>
              <a:rPr lang="es-MX" dirty="0" smtClean="0"/>
              <a:t>1.60                                                    (7)</a:t>
            </a:r>
          </a:p>
          <a:p>
            <a:r>
              <a:rPr lang="es-MX" dirty="0" smtClean="0"/>
              <a:t>1.60                                             Q4   (6) </a:t>
            </a:r>
            <a:r>
              <a:rPr lang="es-MX" dirty="0" smtClean="0">
                <a:solidFill>
                  <a:schemeClr val="accent3">
                    <a:lumMod val="50000"/>
                  </a:schemeClr>
                </a:solidFill>
              </a:rPr>
              <a:t>Intercuartil</a:t>
            </a:r>
          </a:p>
          <a:p>
            <a:r>
              <a:rPr lang="es-MX" dirty="0" smtClean="0">
                <a:solidFill>
                  <a:schemeClr val="accent3">
                    <a:lumMod val="50000"/>
                  </a:schemeClr>
                </a:solidFill>
              </a:rPr>
              <a:t>1.58</a:t>
            </a:r>
            <a:r>
              <a:rPr lang="es-MX" dirty="0" smtClean="0"/>
              <a:t>                         Q3                       </a:t>
            </a:r>
            <a:r>
              <a:rPr lang="es-MX" dirty="0" smtClean="0">
                <a:solidFill>
                  <a:schemeClr val="accent3">
                    <a:lumMod val="50000"/>
                  </a:schemeClr>
                </a:solidFill>
              </a:rPr>
              <a:t>(5)</a:t>
            </a:r>
          </a:p>
          <a:p>
            <a:r>
              <a:rPr lang="es-MX" dirty="0" smtClean="0"/>
              <a:t>1.58                                                    (4)</a:t>
            </a:r>
          </a:p>
          <a:p>
            <a:r>
              <a:rPr lang="es-MX" dirty="0" smtClean="0">
                <a:solidFill>
                  <a:schemeClr val="accent3">
                    <a:lumMod val="50000"/>
                  </a:schemeClr>
                </a:solidFill>
              </a:rPr>
              <a:t>1.57</a:t>
            </a:r>
            <a:r>
              <a:rPr lang="es-MX" dirty="0" smtClean="0"/>
              <a:t>            Q2                                    </a:t>
            </a:r>
            <a:r>
              <a:rPr lang="es-MX" dirty="0" smtClean="0">
                <a:solidFill>
                  <a:schemeClr val="accent3">
                    <a:lumMod val="50000"/>
                  </a:schemeClr>
                </a:solidFill>
              </a:rPr>
              <a:t>(3)</a:t>
            </a:r>
          </a:p>
          <a:p>
            <a:r>
              <a:rPr lang="es-MX" dirty="0" smtClean="0"/>
              <a:t>1.54      Q1                                          (2)</a:t>
            </a:r>
          </a:p>
          <a:p>
            <a:r>
              <a:rPr lang="es-MX" dirty="0" smtClean="0">
                <a:solidFill>
                  <a:schemeClr val="accent3">
                    <a:lumMod val="50000"/>
                  </a:schemeClr>
                </a:solidFill>
              </a:rPr>
              <a:t>1.53</a:t>
            </a:r>
            <a:r>
              <a:rPr lang="es-MX" dirty="0" smtClean="0"/>
              <a:t>                                                    </a:t>
            </a:r>
            <a:r>
              <a:rPr lang="es-MX" dirty="0" smtClean="0">
                <a:solidFill>
                  <a:schemeClr val="accent3">
                    <a:lumMod val="50000"/>
                  </a:schemeClr>
                </a:solidFill>
              </a:rPr>
              <a:t>(1)</a:t>
            </a:r>
          </a:p>
          <a:p>
            <a:pPr marL="0" indent="0">
              <a:buNone/>
            </a:pPr>
            <a:r>
              <a:rPr lang="es-MX" dirty="0" smtClean="0"/>
              <a:t>          </a:t>
            </a:r>
          </a:p>
        </p:txBody>
      </p:sp>
      <p:sp>
        <p:nvSpPr>
          <p:cNvPr id="4" name="3 Flecha derecha"/>
          <p:cNvSpPr/>
          <p:nvPr/>
        </p:nvSpPr>
        <p:spPr>
          <a:xfrm>
            <a:off x="1691680" y="1340768"/>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4 Flecha derecha"/>
          <p:cNvSpPr/>
          <p:nvPr/>
        </p:nvSpPr>
        <p:spPr>
          <a:xfrm>
            <a:off x="1664060" y="5013176"/>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5 Flecha derecha"/>
          <p:cNvSpPr/>
          <p:nvPr/>
        </p:nvSpPr>
        <p:spPr>
          <a:xfrm>
            <a:off x="1659855" y="4149080"/>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6 Flecha derecha"/>
          <p:cNvSpPr/>
          <p:nvPr/>
        </p:nvSpPr>
        <p:spPr>
          <a:xfrm>
            <a:off x="1655650" y="2132856"/>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7 Flecha derecha"/>
          <p:cNvSpPr/>
          <p:nvPr/>
        </p:nvSpPr>
        <p:spPr>
          <a:xfrm>
            <a:off x="1659855" y="3356992"/>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10" name="9 Conector recto de flecha"/>
          <p:cNvCxnSpPr/>
          <p:nvPr/>
        </p:nvCxnSpPr>
        <p:spPr>
          <a:xfrm>
            <a:off x="2483768" y="1376772"/>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051720" y="5085184"/>
            <a:ext cx="25202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V="1">
            <a:off x="4572000" y="3212976"/>
            <a:ext cx="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4572000" y="1412776"/>
            <a:ext cx="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2195736" y="2204864"/>
            <a:ext cx="11521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3347864" y="2204864"/>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3347864" y="3645024"/>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V="1">
            <a:off x="2051720" y="3356992"/>
            <a:ext cx="432048"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2483768" y="3429000"/>
            <a:ext cx="0" cy="684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flipV="1">
            <a:off x="2483768" y="4365104"/>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6" idx="2"/>
          </p:cNvCxnSpPr>
          <p:nvPr/>
        </p:nvCxnSpPr>
        <p:spPr>
          <a:xfrm>
            <a:off x="1983891" y="4221088"/>
            <a:ext cx="31799" cy="2340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a:stCxn id="5" idx="3"/>
          </p:cNvCxnSpPr>
          <p:nvPr/>
        </p:nvCxnSpPr>
        <p:spPr>
          <a:xfrm flipH="1" flipV="1">
            <a:off x="2015690" y="4689140"/>
            <a:ext cx="841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stCxn id="8" idx="1"/>
          </p:cNvCxnSpPr>
          <p:nvPr/>
        </p:nvCxnSpPr>
        <p:spPr>
          <a:xfrm>
            <a:off x="1659855" y="3392996"/>
            <a:ext cx="4136281"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a:off x="1655650" y="2204864"/>
            <a:ext cx="41404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49 Conector recto de flecha"/>
          <p:cNvCxnSpPr/>
          <p:nvPr/>
        </p:nvCxnSpPr>
        <p:spPr>
          <a:xfrm>
            <a:off x="5796136" y="220486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flipV="1">
            <a:off x="5796136" y="306896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52 CuadroTexto"/>
          <p:cNvSpPr txBox="1"/>
          <p:nvPr/>
        </p:nvSpPr>
        <p:spPr>
          <a:xfrm>
            <a:off x="719572" y="5517232"/>
            <a:ext cx="5616624" cy="369332"/>
          </a:xfrm>
          <a:prstGeom prst="rect">
            <a:avLst/>
          </a:prstGeom>
          <a:noFill/>
        </p:spPr>
        <p:txBody>
          <a:bodyPr wrap="square" rtlCol="0">
            <a:spAutoFit/>
          </a:bodyPr>
          <a:lstStyle/>
          <a:p>
            <a:r>
              <a:rPr lang="es-MX" dirty="0"/>
              <a:t> * () = numero de personas.</a:t>
            </a:r>
          </a:p>
        </p:txBody>
      </p:sp>
    </p:spTree>
    <p:extLst>
      <p:ext uri="{BB962C8B-B14F-4D97-AF65-F5344CB8AC3E}">
        <p14:creationId xmlns:p14="http://schemas.microsoft.com/office/powerpoint/2010/main" val="2251995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Cuartiles.</a:t>
            </a:r>
            <a:endParaRPr lang="es-MX" dirty="0"/>
          </a:p>
        </p:txBody>
      </p:sp>
      <p:pic>
        <p:nvPicPr>
          <p:cNvPr id="7" name="6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3501008"/>
            <a:ext cx="6944513" cy="3149013"/>
          </a:xfrm>
        </p:spPr>
      </p:pic>
      <p:pic>
        <p:nvPicPr>
          <p:cNvPr id="8" name="7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1315713"/>
            <a:ext cx="4506441" cy="2177834"/>
          </a:xfrm>
          <a:prstGeom prst="rect">
            <a:avLst/>
          </a:prstGeom>
        </p:spPr>
      </p:pic>
    </p:spTree>
    <p:extLst>
      <p:ext uri="{BB962C8B-B14F-4D97-AF65-F5344CB8AC3E}">
        <p14:creationId xmlns:p14="http://schemas.microsoft.com/office/powerpoint/2010/main" val="261228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322" y="1226478"/>
            <a:ext cx="6490656" cy="3858706"/>
          </a:xfrm>
          <a:prstGeom prst="rect">
            <a:avLst/>
          </a:prstGeom>
        </p:spPr>
      </p:pic>
    </p:spTree>
    <p:extLst>
      <p:ext uri="{BB962C8B-B14F-4D97-AF65-F5344CB8AC3E}">
        <p14:creationId xmlns:p14="http://schemas.microsoft.com/office/powerpoint/2010/main" val="41381096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Interpretación: </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772816"/>
            <a:ext cx="5791200" cy="3790950"/>
          </a:xfrm>
          <a:prstGeom prst="rect">
            <a:avLst/>
          </a:prstGeom>
        </p:spPr>
      </p:pic>
      <p:sp>
        <p:nvSpPr>
          <p:cNvPr id="5" name="4 CuadroTexto"/>
          <p:cNvSpPr txBox="1"/>
          <p:nvPr/>
        </p:nvSpPr>
        <p:spPr>
          <a:xfrm>
            <a:off x="1115616" y="5805263"/>
            <a:ext cx="5688632" cy="646331"/>
          </a:xfrm>
          <a:prstGeom prst="rect">
            <a:avLst/>
          </a:prstGeom>
          <a:noFill/>
        </p:spPr>
        <p:txBody>
          <a:bodyPr wrap="square" rtlCol="0">
            <a:spAutoFit/>
          </a:bodyPr>
          <a:lstStyle/>
          <a:p>
            <a:r>
              <a:rPr lang="es-MX" dirty="0">
                <a:solidFill>
                  <a:schemeClr val="tx1">
                    <a:lumMod val="75000"/>
                    <a:lumOff val="25000"/>
                  </a:schemeClr>
                </a:solidFill>
              </a:rPr>
              <a:t>Las variables mas alejadas del promedio, toman el nombre de Outlier, y se eliminan.</a:t>
            </a:r>
          </a:p>
        </p:txBody>
      </p:sp>
    </p:spTree>
    <p:extLst>
      <p:ext uri="{BB962C8B-B14F-4D97-AF65-F5344CB8AC3E}">
        <p14:creationId xmlns:p14="http://schemas.microsoft.com/office/powerpoint/2010/main" val="1457779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Distribución normal.</a:t>
            </a:r>
            <a:endParaRPr lang="es-MX" dirty="0"/>
          </a:p>
        </p:txBody>
      </p:sp>
      <p:pic>
        <p:nvPicPr>
          <p:cNvPr id="8" name="7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988840"/>
            <a:ext cx="6192688" cy="4120952"/>
          </a:xfrm>
        </p:spPr>
      </p:pic>
    </p:spTree>
    <p:extLst>
      <p:ext uri="{BB962C8B-B14F-4D97-AF65-F5344CB8AC3E}">
        <p14:creationId xmlns:p14="http://schemas.microsoft.com/office/powerpoint/2010/main" val="181029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3933056"/>
            <a:ext cx="4190305" cy="2491144"/>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 y="2492896"/>
            <a:ext cx="3904434" cy="3312368"/>
          </a:xfrm>
          <a:prstGeom prst="rect">
            <a:avLst/>
          </a:prstGeom>
        </p:spPr>
      </p:pic>
    </p:spTree>
    <p:extLst>
      <p:ext uri="{BB962C8B-B14F-4D97-AF65-F5344CB8AC3E}">
        <p14:creationId xmlns:p14="http://schemas.microsoft.com/office/powerpoint/2010/main" val="11547028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a:off x="745839" y="5325757"/>
            <a:ext cx="6201737" cy="1532243"/>
          </a:xfrm>
        </p:spPr>
        <p:txBody>
          <a:bodyPr/>
          <a:lstStyle/>
          <a:p>
            <a:r>
              <a:rPr lang="es-MX" dirty="0" smtClean="0"/>
              <a:t>La línea oscura se llama curva de Gauss, </a:t>
            </a:r>
            <a:r>
              <a:rPr lang="es-MX" dirty="0" smtClean="0"/>
              <a:t>el área bajo la curva corresponde a la probabilidad de que un evento estadístico ocurra.</a:t>
            </a:r>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930400"/>
            <a:ext cx="3904434" cy="3312368"/>
          </a:xfrm>
          <a:prstGeom prst="rect">
            <a:avLst/>
          </a:prstGeom>
        </p:spPr>
      </p:pic>
    </p:spTree>
    <p:extLst>
      <p:ext uri="{BB962C8B-B14F-4D97-AF65-F5344CB8AC3E}">
        <p14:creationId xmlns:p14="http://schemas.microsoft.com/office/powerpoint/2010/main" val="16037068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Interpretación de gráficos estadísticos.</a:t>
            </a:r>
            <a:br>
              <a:rPr lang="es-MX" dirty="0" smtClean="0"/>
            </a:br>
            <a:endParaRPr lang="es-MX" dirty="0"/>
          </a:p>
        </p:txBody>
      </p:sp>
      <p:pic>
        <p:nvPicPr>
          <p:cNvPr id="7" name="3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772816"/>
            <a:ext cx="5093304" cy="4078702"/>
          </a:xfrm>
          <a:prstGeom prst="rect">
            <a:avLst/>
          </a:prstGeom>
        </p:spPr>
      </p:pic>
    </p:spTree>
    <p:extLst>
      <p:ext uri="{BB962C8B-B14F-4D97-AF65-F5344CB8AC3E}">
        <p14:creationId xmlns:p14="http://schemas.microsoft.com/office/powerpoint/2010/main" val="170226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76672"/>
            <a:ext cx="8203938" cy="5909796"/>
          </a:xfrm>
          <a:prstGeom prst="rect">
            <a:avLst/>
          </a:prstGeom>
        </p:spPr>
      </p:pic>
    </p:spTree>
    <p:extLst>
      <p:ext uri="{BB962C8B-B14F-4D97-AF65-F5344CB8AC3E}">
        <p14:creationId xmlns:p14="http://schemas.microsoft.com/office/powerpoint/2010/main" val="2761559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Grafico de barras y </a:t>
            </a:r>
            <a:r>
              <a:rPr lang="es-MX" dirty="0" smtClean="0"/>
              <a:t>líneas</a:t>
            </a:r>
            <a:endParaRPr lang="es-MX" dirty="0"/>
          </a:p>
        </p:txBody>
      </p:sp>
      <p:sp>
        <p:nvSpPr>
          <p:cNvPr id="3" name="2 Marcador de contenido"/>
          <p:cNvSpPr>
            <a:spLocks noGrp="1"/>
          </p:cNvSpPr>
          <p:nvPr>
            <p:ph idx="1"/>
          </p:nvPr>
        </p:nvSpPr>
        <p:spPr>
          <a:xfrm>
            <a:off x="611560" y="1772816"/>
            <a:ext cx="6347714" cy="3880773"/>
          </a:xfrm>
        </p:spPr>
        <p:txBody>
          <a:bodyPr/>
          <a:lstStyle/>
          <a:p>
            <a:r>
              <a:rPr lang="es-MX" dirty="0"/>
              <a:t>Es un tipo de gráfico estadístico </a:t>
            </a:r>
            <a:r>
              <a:rPr lang="es-MX" dirty="0" smtClean="0"/>
              <a:t>que se</a:t>
            </a:r>
            <a:r>
              <a:rPr lang="es-MX" dirty="0"/>
              <a:t> utiliza para </a:t>
            </a:r>
            <a:endParaRPr lang="es-MX" dirty="0" smtClean="0"/>
          </a:p>
          <a:p>
            <a:pPr marL="0" indent="0">
              <a:buNone/>
            </a:pPr>
            <a:r>
              <a:rPr lang="es-MX" dirty="0" smtClean="0"/>
              <a:t>variables</a:t>
            </a:r>
            <a:r>
              <a:rPr lang="es-MX" dirty="0"/>
              <a:t> cualitativas y </a:t>
            </a:r>
            <a:r>
              <a:rPr lang="es-MX" dirty="0" smtClean="0"/>
              <a:t>discretas</a:t>
            </a:r>
            <a:r>
              <a:rPr lang="es-MX" dirty="0"/>
              <a:t>. </a:t>
            </a:r>
          </a:p>
          <a:p>
            <a:r>
              <a:rPr lang="es-MX" dirty="0"/>
              <a:t>En el eje X se sitúan:</a:t>
            </a:r>
          </a:p>
          <a:p>
            <a:pPr marL="0" indent="0">
              <a:buNone/>
            </a:pPr>
            <a:r>
              <a:rPr lang="es-MX" dirty="0"/>
              <a:t> Las modalidades de la variable cualitativa.</a:t>
            </a:r>
          </a:p>
          <a:p>
            <a:pPr marL="0" indent="0">
              <a:buNone/>
            </a:pPr>
            <a:r>
              <a:rPr lang="es-MX" dirty="0"/>
              <a:t>  Los valores de la variable cualitativa discreta.</a:t>
            </a:r>
          </a:p>
          <a:p>
            <a:r>
              <a:rPr lang="es-MX" dirty="0"/>
              <a:t>y sobre ellos se levantan barras cuya altura sea </a:t>
            </a:r>
            <a:r>
              <a:rPr lang="es-MX" dirty="0" smtClean="0"/>
              <a:t> </a:t>
            </a:r>
          </a:p>
          <a:p>
            <a:pPr marL="0" indent="0">
              <a:buNone/>
            </a:pPr>
            <a:r>
              <a:rPr lang="es-MX" dirty="0" smtClean="0"/>
              <a:t>proporcional</a:t>
            </a:r>
            <a:r>
              <a:rPr lang="es-MX" dirty="0"/>
              <a:t> a sus </a:t>
            </a:r>
            <a:r>
              <a:rPr lang="es-MX" dirty="0" smtClean="0"/>
              <a:t>frecuencias.</a:t>
            </a:r>
            <a:endParaRPr lang="es-MX" dirty="0"/>
          </a:p>
        </p:txBody>
      </p:sp>
    </p:spTree>
    <p:extLst>
      <p:ext uri="{BB962C8B-B14F-4D97-AF65-F5344CB8AC3E}">
        <p14:creationId xmlns:p14="http://schemas.microsoft.com/office/powerpoint/2010/main" val="27333037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Grafico de barras y líneas</a:t>
            </a:r>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9992" y="3021476"/>
            <a:ext cx="4176464" cy="2629625"/>
          </a:xfrm>
          <a:prstGeom prst="rect">
            <a:avLst/>
          </a:prstGeom>
        </p:spPr>
      </p:pic>
      <p:pic>
        <p:nvPicPr>
          <p:cNvPr id="5" name="3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453654"/>
            <a:ext cx="4020179" cy="2528593"/>
          </a:xfrm>
          <a:prstGeom prst="rect">
            <a:avLst/>
          </a:prstGeom>
        </p:spPr>
      </p:pic>
    </p:spTree>
    <p:extLst>
      <p:ext uri="{BB962C8B-B14F-4D97-AF65-F5344CB8AC3E}">
        <p14:creationId xmlns:p14="http://schemas.microsoft.com/office/powerpoint/2010/main" val="6211071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Gráfico de barras con </a:t>
            </a:r>
            <a:r>
              <a:rPr lang="es-MX" dirty="0" smtClean="0"/>
              <a:t>más </a:t>
            </a:r>
            <a:r>
              <a:rPr lang="es-MX" dirty="0" smtClean="0"/>
              <a:t>de 2 variables</a:t>
            </a:r>
            <a:endParaRPr lang="es-MX" dirty="0"/>
          </a:p>
        </p:txBody>
      </p:sp>
      <p:sp>
        <p:nvSpPr>
          <p:cNvPr id="3" name="2 Marcador de contenido"/>
          <p:cNvSpPr>
            <a:spLocks noGrp="1"/>
          </p:cNvSpPr>
          <p:nvPr>
            <p:ph idx="1"/>
          </p:nvPr>
        </p:nvSpPr>
        <p:spPr/>
        <p:txBody>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181186"/>
            <a:ext cx="5549601" cy="3607241"/>
          </a:xfrm>
          <a:prstGeom prst="rect">
            <a:avLst/>
          </a:prstGeom>
        </p:spPr>
      </p:pic>
    </p:spTree>
    <p:extLst>
      <p:ext uri="{BB962C8B-B14F-4D97-AF65-F5344CB8AC3E}">
        <p14:creationId xmlns:p14="http://schemas.microsoft.com/office/powerpoint/2010/main" val="25371492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Gráfico </a:t>
            </a:r>
            <a:r>
              <a:rPr lang="es-MX" dirty="0"/>
              <a:t>circular o Diagrama de sectores.</a:t>
            </a:r>
          </a:p>
        </p:txBody>
      </p:sp>
      <p:sp>
        <p:nvSpPr>
          <p:cNvPr id="3" name="2 Marcador de contenido"/>
          <p:cNvSpPr>
            <a:spLocks noGrp="1"/>
          </p:cNvSpPr>
          <p:nvPr>
            <p:ph idx="1"/>
          </p:nvPr>
        </p:nvSpPr>
        <p:spPr/>
        <p:txBody>
          <a:bodyPr/>
          <a:lstStyle/>
          <a:p>
            <a:r>
              <a:rPr lang="es-MX" dirty="0"/>
              <a:t>Es un gráfico empleado fundamentalmente para variables cualitativas. </a:t>
            </a:r>
          </a:p>
          <a:p>
            <a:r>
              <a:rPr lang="es-MX" dirty="0"/>
              <a:t>Las modalidades se representan en un círculo dividido en sectores. </a:t>
            </a:r>
          </a:p>
          <a:p>
            <a:r>
              <a:rPr lang="es-MX" dirty="0"/>
              <a:t>La amplitud de cada sector, en grados, se obtiene multiplicando la frecuencia </a:t>
            </a:r>
          </a:p>
          <a:p>
            <a:r>
              <a:rPr lang="es-MX" dirty="0"/>
              <a:t>relativa de cada modalidad o valor por 360º.</a:t>
            </a:r>
          </a:p>
        </p:txBody>
      </p:sp>
    </p:spTree>
    <p:extLst>
      <p:ext uri="{BB962C8B-B14F-4D97-AF65-F5344CB8AC3E}">
        <p14:creationId xmlns:p14="http://schemas.microsoft.com/office/powerpoint/2010/main" val="180481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Temas a tratar</a:t>
            </a:r>
            <a:r>
              <a:rPr lang="es-MX" dirty="0" smtClean="0"/>
              <a:t>:</a:t>
            </a:r>
            <a:endParaRPr lang="es-MX" dirty="0"/>
          </a:p>
        </p:txBody>
      </p:sp>
      <p:sp>
        <p:nvSpPr>
          <p:cNvPr id="3" name="2 Marcador de contenido"/>
          <p:cNvSpPr>
            <a:spLocks noGrp="1"/>
          </p:cNvSpPr>
          <p:nvPr>
            <p:ph idx="1"/>
          </p:nvPr>
        </p:nvSpPr>
        <p:spPr/>
        <p:txBody>
          <a:bodyPr/>
          <a:lstStyle/>
          <a:p>
            <a:endParaRPr lang="es-MX" dirty="0" smtClean="0"/>
          </a:p>
          <a:p>
            <a:endParaRPr lang="es-MX" dirty="0"/>
          </a:p>
          <a:p>
            <a:r>
              <a:rPr lang="es-MX" dirty="0" smtClean="0"/>
              <a:t>1) Medidas de dispersión.</a:t>
            </a:r>
          </a:p>
          <a:p>
            <a:r>
              <a:rPr lang="es-MX" dirty="0" smtClean="0"/>
              <a:t>2) Datos </a:t>
            </a:r>
            <a:r>
              <a:rPr lang="es-MX" dirty="0" smtClean="0"/>
              <a:t>intervalares</a:t>
            </a:r>
            <a:r>
              <a:rPr lang="es-MX" dirty="0" smtClean="0"/>
              <a:t>.</a:t>
            </a:r>
          </a:p>
          <a:p>
            <a:pPr marL="0" indent="0">
              <a:buNone/>
            </a:pPr>
            <a:r>
              <a:rPr lang="es-MX" dirty="0" smtClean="0"/>
              <a:t>      </a:t>
            </a:r>
            <a:endParaRPr lang="es-MX" dirty="0"/>
          </a:p>
        </p:txBody>
      </p:sp>
    </p:spTree>
    <p:extLst>
      <p:ext uri="{BB962C8B-B14F-4D97-AF65-F5344CB8AC3E}">
        <p14:creationId xmlns:p14="http://schemas.microsoft.com/office/powerpoint/2010/main" val="5615931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Gráfico </a:t>
            </a:r>
            <a:r>
              <a:rPr lang="es-MX" dirty="0" smtClean="0"/>
              <a:t>circular o Diagrama de sectores.</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1266" y="2755274"/>
            <a:ext cx="4965080" cy="2692064"/>
          </a:xfrm>
          <a:prstGeom prst="rect">
            <a:avLst/>
          </a:prstGeom>
        </p:spPr>
      </p:pic>
    </p:spTree>
    <p:extLst>
      <p:ext uri="{BB962C8B-B14F-4D97-AF65-F5344CB8AC3E}">
        <p14:creationId xmlns:p14="http://schemas.microsoft.com/office/powerpoint/2010/main" val="28437938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Histograma</a:t>
            </a:r>
            <a:endParaRPr lang="es-MX" dirty="0"/>
          </a:p>
        </p:txBody>
      </p:sp>
      <p:sp>
        <p:nvSpPr>
          <p:cNvPr id="3" name="2 Marcador de contenido"/>
          <p:cNvSpPr>
            <a:spLocks noGrp="1"/>
          </p:cNvSpPr>
          <p:nvPr>
            <p:ph idx="1"/>
          </p:nvPr>
        </p:nvSpPr>
        <p:spPr>
          <a:xfrm>
            <a:off x="609598" y="1988840"/>
            <a:ext cx="7490794" cy="4052523"/>
          </a:xfrm>
        </p:spPr>
        <p:txBody>
          <a:bodyPr>
            <a:normAutofit/>
          </a:bodyPr>
          <a:lstStyle/>
          <a:p>
            <a:r>
              <a:rPr lang="es-MX" dirty="0"/>
              <a:t>Se utiliza con variables continuas, o agrupadas en intervalos, </a:t>
            </a:r>
            <a:endParaRPr lang="es-MX" dirty="0" smtClean="0"/>
          </a:p>
          <a:p>
            <a:pPr marL="0" indent="0">
              <a:buNone/>
            </a:pPr>
            <a:r>
              <a:rPr lang="es-MX" dirty="0" smtClean="0"/>
              <a:t>representando</a:t>
            </a:r>
            <a:r>
              <a:rPr lang="es-MX" dirty="0"/>
              <a:t> en </a:t>
            </a:r>
            <a:r>
              <a:rPr lang="es-MX" dirty="0" smtClean="0"/>
              <a:t>el</a:t>
            </a:r>
            <a:r>
              <a:rPr lang="es-MX" dirty="0"/>
              <a:t> eje X los intervalos de clase y levantando </a:t>
            </a:r>
            <a:endParaRPr lang="es-MX" dirty="0" smtClean="0"/>
          </a:p>
          <a:p>
            <a:pPr marL="0" indent="0">
              <a:buNone/>
            </a:pPr>
            <a:r>
              <a:rPr lang="es-MX" dirty="0" smtClean="0"/>
              <a:t>rectángulos</a:t>
            </a:r>
            <a:r>
              <a:rPr lang="es-MX" dirty="0"/>
              <a:t> de base la longitud de </a:t>
            </a:r>
            <a:r>
              <a:rPr lang="es-MX" dirty="0" smtClean="0"/>
              <a:t>los</a:t>
            </a:r>
            <a:r>
              <a:rPr lang="es-MX" dirty="0"/>
              <a:t> distintos intervalos y de altura </a:t>
            </a:r>
            <a:endParaRPr lang="es-MX" dirty="0" smtClean="0"/>
          </a:p>
          <a:p>
            <a:pPr marL="0" indent="0">
              <a:buNone/>
            </a:pPr>
            <a:r>
              <a:rPr lang="es-MX" dirty="0" smtClean="0"/>
              <a:t>tal</a:t>
            </a:r>
            <a:r>
              <a:rPr lang="es-MX" dirty="0"/>
              <a:t> que el área sea proporcional a las </a:t>
            </a:r>
            <a:r>
              <a:rPr lang="es-MX" dirty="0" smtClean="0"/>
              <a:t>frecuencias</a:t>
            </a:r>
            <a:r>
              <a:rPr lang="es-MX" dirty="0"/>
              <a:t> representadas. </a:t>
            </a:r>
          </a:p>
          <a:p>
            <a:r>
              <a:rPr lang="es-MX" dirty="0"/>
              <a:t>El polígono de frecuencias se obtiene uniendo los puntos medios de las bases </a:t>
            </a:r>
            <a:r>
              <a:rPr lang="es-MX" dirty="0" smtClean="0"/>
              <a:t>superiores</a:t>
            </a:r>
            <a:r>
              <a:rPr lang="es-MX" dirty="0"/>
              <a:t> de los rectángulos.</a:t>
            </a:r>
          </a:p>
          <a:p>
            <a:r>
              <a:rPr lang="es-MX" dirty="0"/>
              <a:t>Los histogramas permiten compara datos de una forma rápida </a:t>
            </a:r>
            <a:endParaRPr lang="es-MX" dirty="0" smtClean="0"/>
          </a:p>
          <a:p>
            <a:pPr marL="0" indent="0">
              <a:buNone/>
            </a:pPr>
            <a:r>
              <a:rPr lang="es-MX" dirty="0" smtClean="0"/>
              <a:t>(</a:t>
            </a:r>
            <a:r>
              <a:rPr lang="es-MX" dirty="0"/>
              <a:t>basta mirar </a:t>
            </a:r>
            <a:r>
              <a:rPr lang="es-MX" dirty="0" smtClean="0"/>
              <a:t>la gráfica).</a:t>
            </a:r>
            <a:endParaRPr lang="es-MX" dirty="0"/>
          </a:p>
        </p:txBody>
      </p:sp>
    </p:spTree>
    <p:extLst>
      <p:ext uri="{BB962C8B-B14F-4D97-AF65-F5344CB8AC3E}">
        <p14:creationId xmlns:p14="http://schemas.microsoft.com/office/powerpoint/2010/main" val="1266219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Histograma</a:t>
            </a:r>
            <a:endParaRPr lang="es-MX" dirty="0"/>
          </a:p>
        </p:txBody>
      </p:sp>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700808"/>
            <a:ext cx="4233073" cy="2490043"/>
          </a:xfrm>
          <a:prstGeom prst="rect">
            <a:avLst/>
          </a:prstGeom>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3425329"/>
            <a:ext cx="3902777" cy="3226296"/>
          </a:xfrm>
          <a:prstGeom prst="rect">
            <a:avLst/>
          </a:prstGeom>
        </p:spPr>
      </p:pic>
    </p:spTree>
    <p:extLst>
      <p:ext uri="{BB962C8B-B14F-4D97-AF65-F5344CB8AC3E}">
        <p14:creationId xmlns:p14="http://schemas.microsoft.com/office/powerpoint/2010/main" val="2637524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PICTOGRAMAS</a:t>
            </a:r>
            <a:br>
              <a:rPr lang="es-MX" dirty="0"/>
            </a:br>
            <a:endParaRPr lang="es-MX" dirty="0"/>
          </a:p>
        </p:txBody>
      </p:sp>
      <p:sp>
        <p:nvSpPr>
          <p:cNvPr id="3" name="2 Marcador de contenido"/>
          <p:cNvSpPr>
            <a:spLocks noGrp="1"/>
          </p:cNvSpPr>
          <p:nvPr>
            <p:ph idx="1"/>
          </p:nvPr>
        </p:nvSpPr>
        <p:spPr/>
        <p:txBody>
          <a:bodyPr/>
          <a:lstStyle/>
          <a:p>
            <a:r>
              <a:rPr lang="es-MX" dirty="0" smtClean="0"/>
              <a:t>Son</a:t>
            </a:r>
            <a:r>
              <a:rPr lang="es-MX" dirty="0"/>
              <a:t> gráficos con dibujos alusivos al carácter que se </a:t>
            </a:r>
            <a:r>
              <a:rPr lang="es-MX" dirty="0" smtClean="0"/>
              <a:t>está estudiando</a:t>
            </a:r>
            <a:r>
              <a:rPr lang="es-MX" dirty="0"/>
              <a:t> y cuyo </a:t>
            </a:r>
            <a:r>
              <a:rPr lang="es-MX" dirty="0" smtClean="0"/>
              <a:t>tamaño</a:t>
            </a:r>
            <a:r>
              <a:rPr lang="es-MX" dirty="0"/>
              <a:t> es proporcional a </a:t>
            </a:r>
            <a:r>
              <a:rPr lang="es-MX" dirty="0" smtClean="0"/>
              <a:t>la frecuencia</a:t>
            </a:r>
            <a:r>
              <a:rPr lang="es-MX" dirty="0"/>
              <a:t> que representan; dicha frecuencia se </a:t>
            </a:r>
            <a:r>
              <a:rPr lang="es-MX" dirty="0" smtClean="0"/>
              <a:t>suele</a:t>
            </a:r>
            <a:r>
              <a:rPr lang="es-MX" dirty="0"/>
              <a:t>  </a:t>
            </a:r>
            <a:r>
              <a:rPr lang="es-MX" dirty="0" smtClean="0"/>
              <a:t> representar.</a:t>
            </a:r>
          </a:p>
          <a:p>
            <a:r>
              <a:rPr lang="es-MX" dirty="0" smtClean="0"/>
              <a:t>En </a:t>
            </a:r>
            <a:r>
              <a:rPr lang="es-MX" dirty="0"/>
              <a:t>el ejemplo  hemos representado el </a:t>
            </a:r>
            <a:r>
              <a:rPr lang="es-MX" dirty="0" smtClean="0"/>
              <a:t>número de arboles plantados en una zona, en distintos meses del año.</a:t>
            </a:r>
            <a:endParaRPr lang="es-MX" dirty="0"/>
          </a:p>
        </p:txBody>
      </p:sp>
    </p:spTree>
    <p:extLst>
      <p:ext uri="{BB962C8B-B14F-4D97-AF65-F5344CB8AC3E}">
        <p14:creationId xmlns:p14="http://schemas.microsoft.com/office/powerpoint/2010/main" val="33404254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988840"/>
            <a:ext cx="6440041" cy="4013688"/>
          </a:xfrm>
          <a:prstGeom prst="rect">
            <a:avLst/>
          </a:prstGeom>
        </p:spPr>
      </p:pic>
    </p:spTree>
    <p:extLst>
      <p:ext uri="{BB962C8B-B14F-4D97-AF65-F5344CB8AC3E}">
        <p14:creationId xmlns:p14="http://schemas.microsoft.com/office/powerpoint/2010/main" val="8390808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Estadistica</a:t>
            </a:r>
            <a:r>
              <a:rPr lang="es-CL" dirty="0" smtClean="0"/>
              <a:t> Inferencial</a:t>
            </a:r>
            <a:endParaRPr lang="es-CL" dirty="0"/>
          </a:p>
        </p:txBody>
      </p:sp>
      <p:sp>
        <p:nvSpPr>
          <p:cNvPr id="3" name="2 Marcador de contenido"/>
          <p:cNvSpPr>
            <a:spLocks noGrp="1"/>
          </p:cNvSpPr>
          <p:nvPr>
            <p:ph idx="1"/>
          </p:nvPr>
        </p:nvSpPr>
        <p:spPr/>
        <p:txBody>
          <a:bodyPr/>
          <a:lstStyle/>
          <a:p>
            <a:r>
              <a:rPr lang="es-CL" sz="2000" dirty="0"/>
              <a:t>Los dos tipos de problemas que resuelven las técnicas estadísticas son: </a:t>
            </a:r>
            <a:r>
              <a:rPr lang="es-CL" sz="2000" b="1" dirty="0"/>
              <a:t>estimación y contraste de hipótesis. </a:t>
            </a:r>
            <a:endParaRPr lang="es-CL" sz="2000" b="1" dirty="0" smtClean="0"/>
          </a:p>
          <a:p>
            <a:r>
              <a:rPr lang="es-CL" sz="2000" dirty="0" smtClean="0"/>
              <a:t>En </a:t>
            </a:r>
            <a:r>
              <a:rPr lang="es-CL" sz="2000" dirty="0"/>
              <a:t>ambos casos se trata de generalizar la información obtenida en una muestra a una población. Estas técnicas exigen que la muestra sea aleatoria. En la práctica rara vez se dispone de muestras aleatorias, por la tanto la situación habitual es la que se esquematiza en </a:t>
            </a:r>
            <a:r>
              <a:rPr lang="es-CL" sz="2000" dirty="0" smtClean="0"/>
              <a:t>la siguiente figura.</a:t>
            </a:r>
            <a:endParaRPr lang="es-CL" sz="2000" dirty="0"/>
          </a:p>
          <a:p>
            <a:endParaRPr lang="es-CL" dirty="0"/>
          </a:p>
          <a:p>
            <a:endParaRPr lang="es-CL" dirty="0"/>
          </a:p>
        </p:txBody>
      </p:sp>
    </p:spTree>
    <p:extLst>
      <p:ext uri="{BB962C8B-B14F-4D97-AF65-F5344CB8AC3E}">
        <p14:creationId xmlns:p14="http://schemas.microsoft.com/office/powerpoint/2010/main" val="946958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4"/>
            <a:ext cx="806292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3588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59" y="764704"/>
            <a:ext cx="6345753" cy="5276659"/>
          </a:xfrm>
        </p:spPr>
        <p:txBody>
          <a:bodyPr>
            <a:normAutofit/>
          </a:bodyPr>
          <a:lstStyle/>
          <a:p>
            <a:r>
              <a:rPr lang="es-CL" sz="2000" dirty="0"/>
              <a:t>Entre la muestra con la que se trabaja y la población de interés, o población diana, aparece la denominada </a:t>
            </a:r>
            <a:r>
              <a:rPr lang="es-CL" sz="2000" i="1" dirty="0"/>
              <a:t>población de muestreo</a:t>
            </a:r>
            <a:r>
              <a:rPr lang="es-CL" sz="2000" dirty="0"/>
              <a:t>: población (la mayor parte de las veces no definida con precisión) de la cual nuestra muestra es una muestra aleatoria. En consecuencia la generalización está amenazada por dos posibles tipos de errores: </a:t>
            </a:r>
            <a:r>
              <a:rPr lang="es-CL" sz="2000" i="1" dirty="0"/>
              <a:t>error aleatorio</a:t>
            </a:r>
            <a:r>
              <a:rPr lang="es-CL" sz="2000" dirty="0"/>
              <a:t> que es el que las técnicas estadísticas permiten cuantificar y críticamente dependiente del </a:t>
            </a:r>
            <a:r>
              <a:rPr lang="es-CL" sz="2000" dirty="0">
                <a:hlinkClick r:id="rId2"/>
              </a:rPr>
              <a:t>tamaño </a:t>
            </a:r>
            <a:r>
              <a:rPr lang="es-CL" sz="2000" dirty="0" err="1">
                <a:hlinkClick r:id="rId2"/>
              </a:rPr>
              <a:t>muestral</a:t>
            </a:r>
            <a:r>
              <a:rPr lang="es-CL" sz="2000" dirty="0"/>
              <a:t>, pero también de la variabilidad de la variable a estudiar y el </a:t>
            </a:r>
            <a:r>
              <a:rPr lang="es-CL" sz="2000" i="1" dirty="0"/>
              <a:t>error sistemático</a:t>
            </a:r>
            <a:r>
              <a:rPr lang="es-CL" sz="2000" dirty="0"/>
              <a:t> que tiene que ver con la diferencia entre la población de muestreo y la población diana y que sólo puede ser controlado por el diseño del estudio.</a:t>
            </a:r>
          </a:p>
        </p:txBody>
      </p:sp>
    </p:spTree>
    <p:extLst>
      <p:ext uri="{BB962C8B-B14F-4D97-AF65-F5344CB8AC3E}">
        <p14:creationId xmlns:p14="http://schemas.microsoft.com/office/powerpoint/2010/main" val="879047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Tamaño </a:t>
            </a:r>
            <a:r>
              <a:rPr lang="es-CL" dirty="0" err="1" smtClean="0"/>
              <a:t>Muestral</a:t>
            </a:r>
            <a:endParaRPr lang="es-CL" dirty="0"/>
          </a:p>
        </p:txBody>
      </p:sp>
      <p:sp>
        <p:nvSpPr>
          <p:cNvPr id="3" name="2 Marcador de contenido"/>
          <p:cNvSpPr>
            <a:spLocks noGrp="1"/>
          </p:cNvSpPr>
          <p:nvPr>
            <p:ph idx="1"/>
          </p:nvPr>
        </p:nvSpPr>
        <p:spPr>
          <a:xfrm>
            <a:off x="611559" y="1484784"/>
            <a:ext cx="6345753" cy="4556579"/>
          </a:xfrm>
        </p:spPr>
        <p:txBody>
          <a:bodyPr>
            <a:normAutofit lnSpcReduction="10000"/>
          </a:bodyPr>
          <a:lstStyle/>
          <a:p>
            <a:r>
              <a:rPr lang="es-CL" sz="2000" dirty="0"/>
              <a:t>El tamaño muestral juega el mismo papel en estadística que el aumento de la lente en microscopía: si no se ve una bacteria al microscopio, puede ocurrir que: </a:t>
            </a:r>
            <a:br>
              <a:rPr lang="es-CL" sz="2000" dirty="0"/>
            </a:br>
            <a:r>
              <a:rPr lang="es-CL" sz="2000" dirty="0"/>
              <a:t>- la preparación no la contenga</a:t>
            </a:r>
            <a:br>
              <a:rPr lang="es-CL" sz="2000" dirty="0"/>
            </a:br>
            <a:r>
              <a:rPr lang="es-CL" sz="2000" dirty="0"/>
              <a:t>- el aumento de la lente sea insuficiente.</a:t>
            </a:r>
            <a:br>
              <a:rPr lang="es-CL" sz="2000" dirty="0"/>
            </a:br>
            <a:r>
              <a:rPr lang="es-CL" sz="2000" dirty="0"/>
              <a:t>Para decidir el aumento adecuado hay que tener una idea del tamaño del objeto.</a:t>
            </a:r>
          </a:p>
          <a:p>
            <a:r>
              <a:rPr lang="es-CL" sz="2000" dirty="0"/>
              <a:t>Del mismo modo, para decidir el tamaño muestral: </a:t>
            </a:r>
            <a:br>
              <a:rPr lang="es-CL" sz="2000" dirty="0"/>
            </a:br>
            <a:r>
              <a:rPr lang="es-CL" sz="2000" dirty="0"/>
              <a:t>i) en un problema de estimación hay que </a:t>
            </a:r>
            <a:r>
              <a:rPr lang="es-CL" sz="2000" i="1" dirty="0"/>
              <a:t>tener una idea</a:t>
            </a:r>
            <a:r>
              <a:rPr lang="es-CL" sz="2000" dirty="0"/>
              <a:t> de la magnitud a estimar y del error aceptable. </a:t>
            </a:r>
            <a:br>
              <a:rPr lang="es-CL" sz="2000" dirty="0"/>
            </a:br>
            <a:r>
              <a:rPr lang="es-CL" sz="2000" dirty="0"/>
              <a:t>ii) en un contraste de hipótesis hay que saber el </a:t>
            </a:r>
            <a:r>
              <a:rPr lang="es-CL" sz="2000" i="1" dirty="0"/>
              <a:t>tamaño del efecto</a:t>
            </a:r>
            <a:r>
              <a:rPr lang="es-CL" sz="2000" dirty="0"/>
              <a:t> que se quiere ver.</a:t>
            </a:r>
          </a:p>
          <a:p>
            <a:endParaRPr lang="es-CL" dirty="0"/>
          </a:p>
        </p:txBody>
      </p:sp>
    </p:spTree>
    <p:extLst>
      <p:ext uri="{BB962C8B-B14F-4D97-AF65-F5344CB8AC3E}">
        <p14:creationId xmlns:p14="http://schemas.microsoft.com/office/powerpoint/2010/main" val="1346595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59" y="620688"/>
            <a:ext cx="6345753" cy="5420675"/>
          </a:xfrm>
        </p:spPr>
        <p:txBody>
          <a:bodyPr>
            <a:normAutofit/>
          </a:bodyPr>
          <a:lstStyle/>
          <a:p>
            <a:r>
              <a:rPr lang="es-CL" dirty="0"/>
              <a:t>a)</a:t>
            </a:r>
            <a:r>
              <a:rPr lang="es-CL" b="1" dirty="0"/>
              <a:t> Muestreo aleatorio simple</a:t>
            </a:r>
            <a:r>
              <a:rPr lang="es-CL" dirty="0"/>
              <a:t>: Aquel en el que cada individuo de la </a:t>
            </a:r>
            <a:r>
              <a:rPr lang="es-CL" dirty="0" smtClean="0"/>
              <a:t>población </a:t>
            </a:r>
            <a:r>
              <a:rPr lang="es-CL" dirty="0"/>
              <a:t>tiene las </a:t>
            </a:r>
            <a:r>
              <a:rPr lang="es-CL" dirty="0" smtClean="0"/>
              <a:t>mismas posibilidades </a:t>
            </a:r>
            <a:r>
              <a:rPr lang="es-CL" dirty="0"/>
              <a:t>de salir en la muestra</a:t>
            </a:r>
            <a:r>
              <a:rPr lang="es-CL" dirty="0" smtClean="0"/>
              <a:t>.</a:t>
            </a:r>
          </a:p>
          <a:p>
            <a:r>
              <a:rPr lang="es-CL" dirty="0" smtClean="0"/>
              <a:t>EJ: </a:t>
            </a:r>
            <a:endParaRPr lang="es-CL"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204864"/>
            <a:ext cx="741682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677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Para recordar: Medidas de centralización.</a:t>
            </a:r>
            <a:endParaRPr lang="es-MX" dirty="0"/>
          </a:p>
        </p:txBody>
      </p:sp>
      <p:sp>
        <p:nvSpPr>
          <p:cNvPr id="3" name="2 Marcador de contenido"/>
          <p:cNvSpPr>
            <a:spLocks noGrp="1"/>
          </p:cNvSpPr>
          <p:nvPr>
            <p:ph idx="1"/>
          </p:nvPr>
        </p:nvSpPr>
        <p:spPr/>
        <p:txBody>
          <a:bodyPr>
            <a:normAutofit/>
          </a:bodyPr>
          <a:lstStyle/>
          <a:p>
            <a:r>
              <a:rPr lang="es-MX" dirty="0" smtClean="0"/>
              <a:t>Media aritmética:</a:t>
            </a:r>
          </a:p>
          <a:p>
            <a:endParaRPr lang="es-MX" dirty="0"/>
          </a:p>
          <a:p>
            <a:r>
              <a:rPr lang="es-MX" dirty="0" smtClean="0"/>
              <a:t>Media Geométrica:</a:t>
            </a:r>
          </a:p>
          <a:p>
            <a:endParaRPr lang="es-MX" dirty="0" smtClean="0"/>
          </a:p>
          <a:p>
            <a:r>
              <a:rPr lang="es-MX" dirty="0" smtClean="0"/>
              <a:t>Raíz media cuadrática:</a:t>
            </a:r>
          </a:p>
          <a:p>
            <a:r>
              <a:rPr lang="es-MX" dirty="0" smtClean="0"/>
              <a:t>Madia armónica:</a:t>
            </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2836398"/>
            <a:ext cx="2880320" cy="592602"/>
          </a:xfrm>
          <a:prstGeom prst="rect">
            <a:avLst/>
          </a:prstGeom>
        </p:spPr>
      </p:pic>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3755749"/>
            <a:ext cx="3528392" cy="816012"/>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538" y="4616354"/>
            <a:ext cx="3412151" cy="972886"/>
          </a:xfrm>
          <a:prstGeom prst="rect">
            <a:avLst/>
          </a:prstGeom>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1960" y="1628800"/>
            <a:ext cx="3780420" cy="648072"/>
          </a:xfrm>
          <a:prstGeom prst="rect">
            <a:avLst/>
          </a:prstGeom>
        </p:spPr>
      </p:pic>
    </p:spTree>
    <p:extLst>
      <p:ext uri="{BB962C8B-B14F-4D97-AF65-F5344CB8AC3E}">
        <p14:creationId xmlns:p14="http://schemas.microsoft.com/office/powerpoint/2010/main" val="3217287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b) </a:t>
            </a:r>
            <a:r>
              <a:rPr lang="es-CL" b="1" dirty="0"/>
              <a:t>Muestreo sistemático</a:t>
            </a:r>
            <a:r>
              <a:rPr lang="es-CL" dirty="0"/>
              <a:t>: En el que se elige un individuo al azar y a partir de él, a intervalos constantes, se eligen los demás hasta completar la muestra</a:t>
            </a:r>
            <a:r>
              <a:rPr lang="es-CL" dirty="0" smtClean="0"/>
              <a:t>.</a:t>
            </a:r>
          </a:p>
          <a:p>
            <a:r>
              <a:rPr lang="es-CL" dirty="0"/>
              <a:t>Por ejemplo si tenemos una población formada por 100 elementos y queremos extraer una muestra de 25 elementos, en primer lugar debemos establecer el intervalo de selección que será igual a 100/25 = 4. A continuación elegimos el elemento de arranque, tomando aleatoriamente un número entre el 1 y el 4, y a partir de él obtenemos los restantes elementos de la muestra.</a:t>
            </a:r>
          </a:p>
        </p:txBody>
      </p:sp>
    </p:spTree>
    <p:extLst>
      <p:ext uri="{BB962C8B-B14F-4D97-AF65-F5344CB8AC3E}">
        <p14:creationId xmlns:p14="http://schemas.microsoft.com/office/powerpoint/2010/main" val="23590142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412776"/>
            <a:ext cx="6347714" cy="3880773"/>
          </a:xfrm>
        </p:spPr>
        <p:txBody>
          <a:bodyPr>
            <a:normAutofit/>
          </a:bodyPr>
          <a:lstStyle/>
          <a:p>
            <a:r>
              <a:rPr lang="es-CL" dirty="0"/>
              <a:t>c) </a:t>
            </a:r>
            <a:r>
              <a:rPr lang="es-CL" sz="2000" b="1" dirty="0"/>
              <a:t>Muestreo </a:t>
            </a:r>
            <a:r>
              <a:rPr lang="es-CL" sz="2000" b="1" dirty="0" err="1"/>
              <a:t>estratiﬁcado</a:t>
            </a:r>
            <a:r>
              <a:rPr lang="es-CL" dirty="0"/>
              <a:t>: En este muestreo se divide la población en clases o estratos y </a:t>
            </a:r>
            <a:r>
              <a:rPr lang="es-CL" dirty="0" smtClean="0"/>
              <a:t>se escoge</a:t>
            </a:r>
            <a:r>
              <a:rPr lang="es-CL" dirty="0"/>
              <a:t>, aleatoriamente, un numero de individuos de cada estrato proporcional al </a:t>
            </a:r>
            <a:r>
              <a:rPr lang="es-CL" dirty="0" smtClean="0"/>
              <a:t>numero de </a:t>
            </a:r>
            <a:r>
              <a:rPr lang="es-CL" dirty="0"/>
              <a:t>componentes de cada estrato.</a:t>
            </a:r>
          </a:p>
          <a:p>
            <a:r>
              <a:rPr lang="es-CL" dirty="0"/>
              <a:t>Por ejemplo, las clases Mujeres de 20 a 22 años y Mujeres de 23 a 24 años, en la </a:t>
            </a:r>
            <a:r>
              <a:rPr lang="es-CL" dirty="0" smtClean="0"/>
              <a:t>mayoría </a:t>
            </a:r>
            <a:r>
              <a:rPr lang="es-CL" dirty="0"/>
              <a:t>de los casos no son estratos, sólo son categorías para clasificar las personas para análisis </a:t>
            </a:r>
            <a:r>
              <a:rPr lang="es-CL" dirty="0" smtClean="0"/>
              <a:t>posteriores</a:t>
            </a:r>
            <a:r>
              <a:rPr lang="es-CL" dirty="0"/>
              <a:t>, una vez seleccionada la muestra, pero no se usan como criterios de selección dado que </a:t>
            </a:r>
            <a:r>
              <a:rPr lang="es-CL" dirty="0" smtClean="0"/>
              <a:t>en </a:t>
            </a:r>
            <a:r>
              <a:rPr lang="es-CL" dirty="0"/>
              <a:t>la práctica es muy difícil construir listados separados y actualizados de mujeres de esos grupos </a:t>
            </a:r>
            <a:r>
              <a:rPr lang="es-CL" dirty="0" err="1" smtClean="0"/>
              <a:t>etáreos</a:t>
            </a:r>
            <a:r>
              <a:rPr lang="es-CL" dirty="0"/>
              <a:t>.</a:t>
            </a:r>
          </a:p>
          <a:p>
            <a:endParaRPr lang="es-CL" dirty="0"/>
          </a:p>
        </p:txBody>
      </p:sp>
    </p:spTree>
    <p:extLst>
      <p:ext uri="{BB962C8B-B14F-4D97-AF65-F5344CB8AC3E}">
        <p14:creationId xmlns:p14="http://schemas.microsoft.com/office/powerpoint/2010/main" val="31982506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7704856" cy="5472608"/>
          </a:xfrm>
        </p:spPr>
        <p:txBody>
          <a:bodyPr>
            <a:normAutofit fontScale="92500" lnSpcReduction="20000"/>
          </a:bodyPr>
          <a:lstStyle/>
          <a:p>
            <a:r>
              <a:rPr lang="es-CL" dirty="0" smtClean="0"/>
              <a:t>d) </a:t>
            </a:r>
            <a:r>
              <a:rPr lang="es-CL" b="1" dirty="0" smtClean="0"/>
              <a:t>Muestreo </a:t>
            </a:r>
            <a:r>
              <a:rPr lang="es-CL" b="1" dirty="0"/>
              <a:t>por conglomerados</a:t>
            </a:r>
            <a:r>
              <a:rPr lang="es-CL" dirty="0"/>
              <a:t>: En el muestreo por conglomerados, en lugar de seleccionar a todos los sujetos de la población inmediatamente, el investigador realiza varios pasos para reunir su muestra de la población. Los conglomerados deben ser tan </a:t>
            </a:r>
            <a:r>
              <a:rPr lang="es-CL" dirty="0" smtClean="0"/>
              <a:t>heterogéneos </a:t>
            </a:r>
            <a:r>
              <a:rPr lang="es-CL" dirty="0"/>
              <a:t>como la </a:t>
            </a:r>
            <a:r>
              <a:rPr lang="es-CL" dirty="0" smtClean="0"/>
              <a:t>población </a:t>
            </a:r>
            <a:r>
              <a:rPr lang="es-CL" dirty="0"/>
              <a:t>a estudiar, para que </a:t>
            </a:r>
            <a:r>
              <a:rPr lang="es-CL" dirty="0" smtClean="0"/>
              <a:t>la represente </a:t>
            </a:r>
            <a:r>
              <a:rPr lang="es-CL" dirty="0"/>
              <a:t>bien. Luego se </a:t>
            </a:r>
            <a:r>
              <a:rPr lang="es-CL" dirty="0" smtClean="0"/>
              <a:t>elegirían </a:t>
            </a:r>
            <a:r>
              <a:rPr lang="es-CL" dirty="0"/>
              <a:t>algunos de los conglomerados al azar, y dentro de </a:t>
            </a:r>
            <a:r>
              <a:rPr lang="es-CL" dirty="0" smtClean="0"/>
              <a:t>estos, analizar </a:t>
            </a:r>
            <a:r>
              <a:rPr lang="es-CL" dirty="0"/>
              <a:t>todos sus elementos o tomar una muestra aleatoria simple. Los conglomerados deben ser tan </a:t>
            </a:r>
            <a:r>
              <a:rPr lang="es-CL" dirty="0" smtClean="0"/>
              <a:t>heterogéneos </a:t>
            </a:r>
            <a:r>
              <a:rPr lang="es-CL" dirty="0"/>
              <a:t>como la </a:t>
            </a:r>
            <a:r>
              <a:rPr lang="es-CL" dirty="0" smtClean="0"/>
              <a:t>población </a:t>
            </a:r>
            <a:r>
              <a:rPr lang="es-CL" dirty="0"/>
              <a:t>a estudiar, para que </a:t>
            </a:r>
            <a:r>
              <a:rPr lang="es-CL" dirty="0" smtClean="0"/>
              <a:t>la represente </a:t>
            </a:r>
            <a:r>
              <a:rPr lang="es-CL" dirty="0"/>
              <a:t>bien. Luego se </a:t>
            </a:r>
            <a:r>
              <a:rPr lang="es-CL" dirty="0" smtClean="0"/>
              <a:t>elegirían </a:t>
            </a:r>
            <a:r>
              <a:rPr lang="es-CL" dirty="0"/>
              <a:t>algunos de los conglomerados al azar, y dentro de </a:t>
            </a:r>
            <a:r>
              <a:rPr lang="es-CL" dirty="0" smtClean="0"/>
              <a:t>´estos, analizar </a:t>
            </a:r>
            <a:r>
              <a:rPr lang="es-CL" dirty="0"/>
              <a:t>todos sus elementos o tomar una muestra aleatoria simple</a:t>
            </a:r>
            <a:r>
              <a:rPr lang="es-CL" dirty="0" smtClean="0"/>
              <a:t>.</a:t>
            </a:r>
          </a:p>
          <a:p>
            <a:r>
              <a:rPr lang="es-CL" dirty="0"/>
              <a:t>Por ejemplo, para elegir una muestra de viviendas e investigar el porcentaje de habitantes mayores </a:t>
            </a:r>
            <a:r>
              <a:rPr lang="es-CL" dirty="0" smtClean="0"/>
              <a:t>de </a:t>
            </a:r>
            <a:r>
              <a:rPr lang="es-CL" dirty="0"/>
              <a:t>18 años con anteojos, se selecciona una muestra aleatoria de 50 manzanas de las 33.000 </a:t>
            </a:r>
            <a:r>
              <a:rPr lang="es-CL" dirty="0" smtClean="0"/>
              <a:t>manzanas </a:t>
            </a:r>
            <a:r>
              <a:rPr lang="es-CL" dirty="0"/>
              <a:t>que contabilizó el censo de 1992. En cada una de las 50 manzanas se encuesta a todas las </a:t>
            </a:r>
            <a:r>
              <a:rPr lang="es-CL" dirty="0" smtClean="0"/>
              <a:t>viviendas </a:t>
            </a:r>
            <a:r>
              <a:rPr lang="es-CL" dirty="0"/>
              <a:t>buscando a los mayores de 18 años que usan anteojos. En este caso, </a:t>
            </a:r>
            <a:r>
              <a:rPr lang="es-CL" dirty="0" smtClean="0"/>
              <a:t>los conglomerados son </a:t>
            </a:r>
            <a:r>
              <a:rPr lang="es-CL" dirty="0"/>
              <a:t>las manzanas y las unidades de estudio son las viviendas, dado que se mide el porcentaje de sus </a:t>
            </a:r>
            <a:r>
              <a:rPr lang="es-CL" dirty="0" smtClean="0"/>
              <a:t>miembros </a:t>
            </a:r>
            <a:r>
              <a:rPr lang="es-CL" dirty="0"/>
              <a:t>mayores de 18 años que usan anteojos </a:t>
            </a:r>
          </a:p>
          <a:p>
            <a:r>
              <a:rPr lang="es-CL" dirty="0"/>
              <a:t> </a:t>
            </a:r>
            <a:r>
              <a:rPr lang="es-CL" dirty="0" smtClean="0"/>
              <a:t>El </a:t>
            </a:r>
            <a:r>
              <a:rPr lang="es-CL" dirty="0"/>
              <a:t>tamaño de los conglomerados, esto es, el número de elementos que contienen, no tiene por </a:t>
            </a:r>
            <a:r>
              <a:rPr lang="es-CL" dirty="0" smtClean="0"/>
              <a:t>que ser </a:t>
            </a:r>
            <a:r>
              <a:rPr lang="es-CL" dirty="0"/>
              <a:t>igual, por ejemplo, entre las 33.000 manzanas que existen en el Gran Santiago hay algunas con </a:t>
            </a:r>
            <a:r>
              <a:rPr lang="es-CL" dirty="0" smtClean="0"/>
              <a:t>20 </a:t>
            </a:r>
            <a:r>
              <a:rPr lang="es-CL" dirty="0"/>
              <a:t>viviendas y otras con 200.</a:t>
            </a:r>
          </a:p>
        </p:txBody>
      </p:sp>
    </p:spTree>
    <p:extLst>
      <p:ext uri="{BB962C8B-B14F-4D97-AF65-F5344CB8AC3E}">
        <p14:creationId xmlns:p14="http://schemas.microsoft.com/office/powerpoint/2010/main" val="13331852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599" y="609600"/>
            <a:ext cx="7346777" cy="1320800"/>
          </a:xfrm>
        </p:spPr>
        <p:txBody>
          <a:bodyPr>
            <a:normAutofit fontScale="90000"/>
          </a:bodyPr>
          <a:lstStyle/>
          <a:p>
            <a:r>
              <a:rPr lang="es-CL" dirty="0" err="1" smtClean="0"/>
              <a:t>Ej</a:t>
            </a:r>
            <a:r>
              <a:rPr lang="es-CL" dirty="0" smtClean="0"/>
              <a:t> de </a:t>
            </a:r>
            <a:r>
              <a:rPr lang="es-CL" dirty="0"/>
              <a:t>Muestreos: DISTINTOS MODELOS DE SUPERPOBLACIÓN AJUSTADOS</a:t>
            </a:r>
            <a:br>
              <a:rPr lang="es-CL" dirty="0"/>
            </a:br>
            <a:endParaRPr lang="es-CL"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772816"/>
            <a:ext cx="6768752" cy="456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61883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COEFICIENTES ESTIMADOS PARA CADA MODELO</a:t>
            </a:r>
            <a:br>
              <a:rPr lang="es-CL" dirty="0"/>
            </a:br>
            <a:endParaRPr lang="es-CL"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2420888"/>
            <a:ext cx="6940451"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043608" y="3933056"/>
            <a:ext cx="5976664" cy="2031325"/>
          </a:xfrm>
          <a:prstGeom prst="rect">
            <a:avLst/>
          </a:prstGeom>
          <a:noFill/>
        </p:spPr>
        <p:txBody>
          <a:bodyPr wrap="square" rtlCol="0">
            <a:spAutoFit/>
          </a:bodyPr>
          <a:lstStyle/>
          <a:p>
            <a:r>
              <a:rPr lang="es-CL" dirty="0"/>
              <a:t>Hemos comprobado los cálculos que lleva a cabo el proceso de simulación con</a:t>
            </a:r>
          </a:p>
          <a:p>
            <a:r>
              <a:rPr lang="es-CL" dirty="0"/>
              <a:t>POSDEM mediante las ecuaciones siguientes</a:t>
            </a:r>
            <a:r>
              <a:rPr lang="es-CL" dirty="0" smtClean="0"/>
              <a:t>:</a:t>
            </a:r>
          </a:p>
          <a:p>
            <a:r>
              <a:rPr lang="es-CL" dirty="0"/>
              <a:t>Los resultados obtenidos al aplica estos modelos en la generación de poblaciones aleatorias pueden comprobarse para el caso lineal, con los siguientes </a:t>
            </a:r>
            <a:r>
              <a:rPr lang="es-CL" dirty="0" smtClean="0"/>
              <a:t>resultados teóricos:</a:t>
            </a:r>
            <a:endParaRPr lang="es-CL" dirty="0"/>
          </a:p>
        </p:txBody>
      </p:sp>
    </p:spTree>
    <p:extLst>
      <p:ext uri="{BB962C8B-B14F-4D97-AF65-F5344CB8AC3E}">
        <p14:creationId xmlns:p14="http://schemas.microsoft.com/office/powerpoint/2010/main" val="1814406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Muestreo Sistemático</a:t>
            </a:r>
            <a:endParaRPr lang="es-CL" dirty="0"/>
          </a:p>
        </p:txBody>
      </p:sp>
      <p:sp>
        <p:nvSpPr>
          <p:cNvPr id="3" name="2 Marcador de contenido"/>
          <p:cNvSpPr>
            <a:spLocks noGrp="1"/>
          </p:cNvSpPr>
          <p:nvPr>
            <p:ph idx="1"/>
          </p:nvPr>
        </p:nvSpPr>
        <p:spPr>
          <a:xfrm>
            <a:off x="609599" y="3933056"/>
            <a:ext cx="6347714" cy="2108307"/>
          </a:xfrm>
        </p:spPr>
        <p:txBody>
          <a:bodyPr/>
          <a:lstStyle/>
          <a:p>
            <a:r>
              <a:rPr lang="es-CL" dirty="0"/>
              <a:t>El primer componente es la varianza debida a la tendencia lineal; el </a:t>
            </a:r>
            <a:r>
              <a:rPr lang="es-CL" dirty="0" smtClean="0"/>
              <a:t>segundo término </a:t>
            </a:r>
            <a:r>
              <a:rPr lang="es-CL" dirty="0"/>
              <a:t>es la debida al error aleatorio.</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844824"/>
            <a:ext cx="7262385" cy="136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1198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Muestreo Aleatorio</a:t>
            </a:r>
            <a:endParaRPr lang="es-CL"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02733"/>
            <a:ext cx="8046960" cy="81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8125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836712"/>
            <a:ext cx="7200801"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55729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CL"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47" y="1412776"/>
            <a:ext cx="8654609"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554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Bibliografía</a:t>
            </a:r>
            <a:endParaRPr lang="es-CL" dirty="0"/>
          </a:p>
        </p:txBody>
      </p:sp>
      <p:sp>
        <p:nvSpPr>
          <p:cNvPr id="3" name="Marcador de contenido 2"/>
          <p:cNvSpPr>
            <a:spLocks noGrp="1"/>
          </p:cNvSpPr>
          <p:nvPr>
            <p:ph idx="1"/>
          </p:nvPr>
        </p:nvSpPr>
        <p:spPr/>
        <p:txBody>
          <a:bodyPr/>
          <a:lstStyle/>
          <a:p>
            <a:r>
              <a:rPr lang="es-CL" dirty="0">
                <a:hlinkClick r:id="rId2"/>
              </a:rPr>
              <a:t>http://</a:t>
            </a:r>
            <a:r>
              <a:rPr lang="es-CL" dirty="0" smtClean="0">
                <a:hlinkClick r:id="rId2"/>
              </a:rPr>
              <a:t>www.vitutor.net/1/estadistica.html</a:t>
            </a:r>
            <a:endParaRPr lang="es-CL" dirty="0" smtClean="0"/>
          </a:p>
          <a:p>
            <a:r>
              <a:rPr lang="es-CL" dirty="0">
                <a:hlinkClick r:id="rId3"/>
              </a:rPr>
              <a:t>http://</a:t>
            </a:r>
            <a:r>
              <a:rPr lang="es-CL" dirty="0" smtClean="0">
                <a:hlinkClick r:id="rId3"/>
              </a:rPr>
              <a:t>roble.pntic.mec.es/igam0034/estadistica/graficos-estadisticos.pdf</a:t>
            </a:r>
            <a:endParaRPr lang="es-CL" dirty="0" smtClean="0"/>
          </a:p>
          <a:p>
            <a:r>
              <a:rPr lang="es-CL" dirty="0">
                <a:hlinkClick r:id="rId4"/>
              </a:rPr>
              <a:t>http://</a:t>
            </a:r>
            <a:r>
              <a:rPr lang="es-CL" dirty="0" smtClean="0">
                <a:hlinkClick r:id="rId4"/>
              </a:rPr>
              <a:t>thales.cica.es/rd/Recursos/rd97/UnidadesDidacticas/53-1-u-punt152.html</a:t>
            </a:r>
            <a:endParaRPr lang="es-CL" dirty="0" smtClean="0"/>
          </a:p>
          <a:p>
            <a:r>
              <a:rPr lang="es-CL" dirty="0">
                <a:hlinkClick r:id="rId5"/>
              </a:rPr>
              <a:t>http://</a:t>
            </a:r>
            <a:r>
              <a:rPr lang="es-CL" dirty="0" smtClean="0">
                <a:hlinkClick r:id="rId5"/>
              </a:rPr>
              <a:t>www.ine.cl/canales/menu/publicaciones/estudios_y_documentos/estudios/buenaspracticastomademuestras_7.pdf</a:t>
            </a:r>
            <a:r>
              <a:rPr lang="es-CL" dirty="0" smtClean="0"/>
              <a:t> </a:t>
            </a:r>
          </a:p>
          <a:p>
            <a:endParaRPr lang="es-CL" dirty="0"/>
          </a:p>
        </p:txBody>
      </p:sp>
    </p:spTree>
    <p:extLst>
      <p:ext uri="{BB962C8B-B14F-4D97-AF65-F5344CB8AC3E}">
        <p14:creationId xmlns:p14="http://schemas.microsoft.com/office/powerpoint/2010/main" val="240785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r>
              <a:rPr lang="es-MX" dirty="0" smtClean="0"/>
              <a:t>Moda: Datos que con mayor frecuencia se repite</a:t>
            </a:r>
          </a:p>
          <a:p>
            <a:r>
              <a:rPr lang="es-MX" dirty="0" smtClean="0"/>
              <a:t>Mediana: valor central de números ordenados. Se suman y se dividen en 2.</a:t>
            </a:r>
          </a:p>
          <a:p>
            <a:r>
              <a:rPr lang="es-MX" dirty="0" smtClean="0"/>
              <a:t>Media ponderada: </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933056"/>
            <a:ext cx="5011757" cy="1728192"/>
          </a:xfrm>
          <a:prstGeom prst="rect">
            <a:avLst/>
          </a:prstGeom>
        </p:spPr>
      </p:pic>
    </p:spTree>
    <p:extLst>
      <p:ext uri="{BB962C8B-B14F-4D97-AF65-F5344CB8AC3E}">
        <p14:creationId xmlns:p14="http://schemas.microsoft.com/office/powerpoint/2010/main" val="2685601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Medidas de Dispersión.</a:t>
            </a:r>
            <a:endParaRPr lang="es-MX" dirty="0"/>
          </a:p>
        </p:txBody>
      </p:sp>
      <p:sp>
        <p:nvSpPr>
          <p:cNvPr id="3" name="2 Marcador de contenido"/>
          <p:cNvSpPr>
            <a:spLocks noGrp="1"/>
          </p:cNvSpPr>
          <p:nvPr>
            <p:ph idx="1"/>
          </p:nvPr>
        </p:nvSpPr>
        <p:spPr>
          <a:xfrm>
            <a:off x="395536" y="1600200"/>
            <a:ext cx="8229600" cy="4525963"/>
          </a:xfrm>
        </p:spPr>
        <p:txBody>
          <a:bodyPr>
            <a:normAutofit/>
          </a:bodyPr>
          <a:lstStyle/>
          <a:p>
            <a:pPr marL="0" indent="0">
              <a:buNone/>
            </a:pPr>
            <a:r>
              <a:rPr lang="es-MX" dirty="0"/>
              <a:t>Las </a:t>
            </a:r>
            <a:r>
              <a:rPr lang="es-MX" b="1" dirty="0"/>
              <a:t>medidas de dispersión</a:t>
            </a:r>
            <a:r>
              <a:rPr lang="es-MX" dirty="0"/>
              <a:t> nos </a:t>
            </a:r>
            <a:r>
              <a:rPr lang="es-MX" dirty="0" smtClean="0"/>
              <a:t>muestran la variabilidad de dispersión. Indicando </a:t>
            </a:r>
            <a:r>
              <a:rPr lang="es-MX" dirty="0"/>
              <a:t>por medio de un número, </a:t>
            </a:r>
            <a:r>
              <a:rPr lang="es-MX" dirty="0" smtClean="0"/>
              <a:t>las </a:t>
            </a:r>
            <a:r>
              <a:rPr lang="es-MX" dirty="0"/>
              <a:t>diferentes </a:t>
            </a:r>
            <a:r>
              <a:rPr lang="es-MX" dirty="0" smtClean="0"/>
              <a:t>variables con respecto a la</a:t>
            </a:r>
            <a:r>
              <a:rPr lang="es-MX" dirty="0"/>
              <a:t> media. Cuánto mayor sea ese valor, mayor será la variabilidad, cuanto menor sea, más homogénea será a la media. </a:t>
            </a:r>
            <a:endParaRPr lang="es-MX" dirty="0" smtClean="0"/>
          </a:p>
          <a:p>
            <a:pPr marL="0" indent="0">
              <a:buNone/>
            </a:pPr>
            <a:endParaRPr lang="es-MX" dirty="0"/>
          </a:p>
          <a:p>
            <a:pPr marL="0" indent="0">
              <a:buNone/>
            </a:pPr>
            <a:r>
              <a:rPr lang="es-MX" dirty="0" smtClean="0"/>
              <a:t>Para </a:t>
            </a:r>
            <a:r>
              <a:rPr lang="es-MX" dirty="0"/>
              <a:t>calcular la variabilidad </a:t>
            </a:r>
            <a:r>
              <a:rPr lang="es-MX" dirty="0" smtClean="0"/>
              <a:t>de </a:t>
            </a:r>
            <a:r>
              <a:rPr lang="es-MX" dirty="0"/>
              <a:t>una distribución </a:t>
            </a:r>
            <a:r>
              <a:rPr lang="es-MX" dirty="0" smtClean="0"/>
              <a:t>con respecto </a:t>
            </a:r>
            <a:r>
              <a:rPr lang="es-MX" dirty="0"/>
              <a:t>de su media, se calcula la media de las desviaciones de las puntuaciones respecto a la media aritmética</a:t>
            </a:r>
            <a:r>
              <a:rPr lang="es-MX" dirty="0" smtClean="0"/>
              <a:t>.</a:t>
            </a:r>
          </a:p>
          <a:p>
            <a:pPr marL="0" indent="0">
              <a:buNone/>
            </a:pPr>
            <a:endParaRPr lang="es-MX" dirty="0" smtClean="0"/>
          </a:p>
          <a:p>
            <a:pPr marL="0" indent="0">
              <a:buNone/>
            </a:pPr>
            <a:r>
              <a:rPr lang="es-MX" dirty="0" smtClean="0"/>
              <a:t>Estas deben Sumarse y su resultado debe ser siempre cero.</a:t>
            </a:r>
          </a:p>
          <a:p>
            <a:pPr marL="0" indent="0">
              <a:buNone/>
            </a:pPr>
            <a:endParaRPr lang="es-MX" dirty="0" smtClean="0"/>
          </a:p>
        </p:txBody>
      </p:sp>
    </p:spTree>
    <p:extLst>
      <p:ext uri="{BB962C8B-B14F-4D97-AF65-F5344CB8AC3E}">
        <p14:creationId xmlns:p14="http://schemas.microsoft.com/office/powerpoint/2010/main" val="342031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Por ejemplo: </a:t>
            </a:r>
            <a:r>
              <a:rPr lang="es-MX" dirty="0" smtClean="0"/>
              <a:t>Dados  </a:t>
            </a:r>
            <a:r>
              <a:rPr lang="es-MX" dirty="0" smtClean="0"/>
              <a:t>datos de </a:t>
            </a:r>
            <a:r>
              <a:rPr lang="es-MX" dirty="0" smtClean="0"/>
              <a:t>una muestra de estatura </a:t>
            </a:r>
            <a:r>
              <a:rPr lang="es-MX" dirty="0" smtClean="0"/>
              <a:t>de un curso .</a:t>
            </a:r>
            <a:br>
              <a:rPr lang="es-MX" dirty="0" smtClean="0"/>
            </a:br>
            <a:endParaRPr lang="es-MX" dirty="0"/>
          </a:p>
        </p:txBody>
      </p:sp>
      <p:sp>
        <p:nvSpPr>
          <p:cNvPr id="3" name="2 Marcador de contenido"/>
          <p:cNvSpPr>
            <a:spLocks noGrp="1"/>
          </p:cNvSpPr>
          <p:nvPr>
            <p:ph idx="1"/>
          </p:nvPr>
        </p:nvSpPr>
        <p:spPr/>
        <p:txBody>
          <a:bodyPr>
            <a:normAutofit/>
          </a:bodyPr>
          <a:lstStyle/>
          <a:p>
            <a:r>
              <a:rPr lang="es-MX" dirty="0" smtClean="0"/>
              <a:t>Datos : </a:t>
            </a:r>
            <a:r>
              <a:rPr lang="es-MX" dirty="0" smtClean="0">
                <a:solidFill>
                  <a:schemeClr val="accent1"/>
                </a:solidFill>
              </a:rPr>
              <a:t>/1.57/1.60/1.54/1.58/1.58/1.60/1.63/1.53/ 1.83/1.76/.</a:t>
            </a:r>
          </a:p>
          <a:p>
            <a:r>
              <a:rPr lang="es-MX" dirty="0" smtClean="0"/>
              <a:t>1) se saca el promedio:</a:t>
            </a:r>
          </a:p>
          <a:p>
            <a:r>
              <a:rPr lang="es-MX" dirty="0" smtClean="0">
                <a:solidFill>
                  <a:schemeClr val="tx2"/>
                </a:solidFill>
              </a:rPr>
              <a:t>(suma de todos lo datos)÷(El número de datos). = </a:t>
            </a:r>
            <a:r>
              <a:rPr lang="es-MX" dirty="0" smtClean="0">
                <a:solidFill>
                  <a:schemeClr val="accent1"/>
                </a:solidFill>
              </a:rPr>
              <a:t>1.62</a:t>
            </a:r>
          </a:p>
          <a:p>
            <a:r>
              <a:rPr lang="es-MX" dirty="0" smtClean="0"/>
              <a:t>2) Posterior mente se saca los desvíos de los datos con respecto al promedio:</a:t>
            </a:r>
          </a:p>
          <a:p>
            <a:pPr marL="0" indent="0">
              <a:buNone/>
            </a:pPr>
            <a:r>
              <a:rPr lang="es-MX" dirty="0" smtClean="0">
                <a:solidFill>
                  <a:schemeClr val="tx2"/>
                </a:solidFill>
              </a:rPr>
              <a:t>      (cada datos – promedio)</a:t>
            </a:r>
          </a:p>
          <a:p>
            <a:pPr marL="0" indent="0">
              <a:buNone/>
            </a:pPr>
            <a:r>
              <a:rPr lang="es-MX" dirty="0" smtClean="0">
                <a:solidFill>
                  <a:schemeClr val="tx2"/>
                </a:solidFill>
              </a:rPr>
              <a:t>Resultado de los desvíos son: </a:t>
            </a:r>
            <a:r>
              <a:rPr lang="es-MX" dirty="0" smtClean="0">
                <a:solidFill>
                  <a:schemeClr val="accent1"/>
                </a:solidFill>
              </a:rPr>
              <a:t>/ -0.05/-0.02/-0.08/-0.04/    -0.02/-0.04/-0.01 /-0.09/+ 0.21/+0.14/.</a:t>
            </a:r>
          </a:p>
          <a:p>
            <a:pPr marL="0" indent="0">
              <a:buNone/>
            </a:pPr>
            <a:r>
              <a:rPr lang="es-MX" dirty="0" smtClean="0"/>
              <a:t>Una vez realizada esta operación se puede sacar toda medida de dispersión con respecto a los datos.</a:t>
            </a:r>
          </a:p>
        </p:txBody>
      </p:sp>
    </p:spTree>
    <p:extLst>
      <p:ext uri="{BB962C8B-B14F-4D97-AF65-F5344CB8AC3E}">
        <p14:creationId xmlns:p14="http://schemas.microsoft.com/office/powerpoint/2010/main" val="1616313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Entre esta medidas  de dispersión se pueden encontrar:</a:t>
            </a:r>
            <a:br>
              <a:rPr lang="es-MX" dirty="0" smtClean="0"/>
            </a:br>
            <a:endParaRPr lang="es-MX" dirty="0"/>
          </a:p>
        </p:txBody>
      </p:sp>
      <p:sp>
        <p:nvSpPr>
          <p:cNvPr id="3" name="2 Marcador de contenido"/>
          <p:cNvSpPr>
            <a:spLocks noGrp="1"/>
          </p:cNvSpPr>
          <p:nvPr>
            <p:ph idx="1"/>
          </p:nvPr>
        </p:nvSpPr>
        <p:spPr/>
        <p:txBody>
          <a:bodyPr/>
          <a:lstStyle/>
          <a:p>
            <a:r>
              <a:rPr lang="es-MX" dirty="0" smtClean="0"/>
              <a:t>-Rango o recorrido.</a:t>
            </a:r>
          </a:p>
          <a:p>
            <a:r>
              <a:rPr lang="es-MX" dirty="0" smtClean="0"/>
              <a:t>       -Desviación a granel.</a:t>
            </a:r>
          </a:p>
          <a:p>
            <a:r>
              <a:rPr lang="es-MX" dirty="0" smtClean="0"/>
              <a:t>                - Desviación estándar.</a:t>
            </a:r>
          </a:p>
          <a:p>
            <a:r>
              <a:rPr lang="es-MX" dirty="0" smtClean="0"/>
              <a:t>                          - Varianza.</a:t>
            </a:r>
          </a:p>
          <a:p>
            <a:r>
              <a:rPr lang="es-MX" dirty="0" smtClean="0"/>
              <a:t>                                   - Percentiles.</a:t>
            </a:r>
          </a:p>
          <a:p>
            <a:endParaRPr lang="es-MX" dirty="0"/>
          </a:p>
        </p:txBody>
      </p:sp>
    </p:spTree>
    <p:extLst>
      <p:ext uri="{BB962C8B-B14F-4D97-AF65-F5344CB8AC3E}">
        <p14:creationId xmlns:p14="http://schemas.microsoft.com/office/powerpoint/2010/main" val="2170789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922</TotalTime>
  <Words>1603</Words>
  <Application>Microsoft Office PowerPoint</Application>
  <PresentationFormat>Presentación en pantalla (4:3)</PresentationFormat>
  <Paragraphs>197</Paragraphs>
  <Slides>59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59</vt:i4>
      </vt:variant>
    </vt:vector>
  </HeadingPairs>
  <TitlesOfParts>
    <vt:vector size="64" baseType="lpstr">
      <vt:lpstr>Arial</vt:lpstr>
      <vt:lpstr>Trebuchet MS</vt:lpstr>
      <vt:lpstr>Verdana</vt:lpstr>
      <vt:lpstr>Wingdings 3</vt:lpstr>
      <vt:lpstr>Faceta</vt:lpstr>
      <vt:lpstr>Estadística descriptiva e inferencial.</vt:lpstr>
      <vt:lpstr>Presentación de PowerPoint</vt:lpstr>
      <vt:lpstr>Presentación de PowerPoint</vt:lpstr>
      <vt:lpstr>Temas a tratar:</vt:lpstr>
      <vt:lpstr>Para recordar: Medidas de centralización.</vt:lpstr>
      <vt:lpstr>Presentación de PowerPoint</vt:lpstr>
      <vt:lpstr>Medidas de Dispersión.</vt:lpstr>
      <vt:lpstr>Por ejemplo: Dados  datos de una muestra de estatura de un curso . </vt:lpstr>
      <vt:lpstr>Entre esta medidas  de dispersión se pueden encontrar: </vt:lpstr>
      <vt:lpstr>Rango o recorrido: </vt:lpstr>
      <vt:lpstr>Requisitos del rango: </vt:lpstr>
      <vt:lpstr>Ejemplo de un grafico de rango.</vt:lpstr>
      <vt:lpstr>Desviación media.</vt:lpstr>
      <vt:lpstr>Siguiendo los mismos datos</vt:lpstr>
      <vt:lpstr>Ejemplo de grafico de Desviación media.</vt:lpstr>
      <vt:lpstr>La  varianza.</vt:lpstr>
      <vt:lpstr>Desviación estándar.</vt:lpstr>
      <vt:lpstr>Calculo de la desviación estándar </vt:lpstr>
      <vt:lpstr>Ejemplo de grafico de desviación estándar.</vt:lpstr>
      <vt:lpstr>Estimativo o inferencia</vt:lpstr>
      <vt:lpstr>Ejemplo de grafico del estimativo o inferencia.</vt:lpstr>
      <vt:lpstr>Varianza </vt:lpstr>
      <vt:lpstr>Ejemplo de grafico de la Varianza.</vt:lpstr>
      <vt:lpstr>Percentiles</vt:lpstr>
      <vt:lpstr>Ejemplo de grafico de percentiles.</vt:lpstr>
      <vt:lpstr>Cuartiles</vt:lpstr>
      <vt:lpstr>Ejemplo: Los datos son:</vt:lpstr>
      <vt:lpstr>2) se ordenan los cuartiles de mayor a menor. </vt:lpstr>
      <vt:lpstr>Ejemplo de grafico de Cuartiles.</vt:lpstr>
      <vt:lpstr>Interpretación: </vt:lpstr>
      <vt:lpstr>Distribución normal.</vt:lpstr>
      <vt:lpstr>Presentación de PowerPoint</vt:lpstr>
      <vt:lpstr>Presentación de PowerPoint</vt:lpstr>
      <vt:lpstr>Interpretación de gráficos estadísticos. </vt:lpstr>
      <vt:lpstr>Presentación de PowerPoint</vt:lpstr>
      <vt:lpstr>Grafico de barras y líneas</vt:lpstr>
      <vt:lpstr>Grafico de barras y líneas</vt:lpstr>
      <vt:lpstr>Gráfico de barras con más de 2 variables</vt:lpstr>
      <vt:lpstr>Gráfico circular o Diagrama de sectores.</vt:lpstr>
      <vt:lpstr>Gráfico circular o Diagrama de sectores.</vt:lpstr>
      <vt:lpstr>Histograma</vt:lpstr>
      <vt:lpstr>Histograma</vt:lpstr>
      <vt:lpstr>PICTOGRAMAS </vt:lpstr>
      <vt:lpstr>Presentación de PowerPoint</vt:lpstr>
      <vt:lpstr>Estadistica Inferencial</vt:lpstr>
      <vt:lpstr>Presentación de PowerPoint</vt:lpstr>
      <vt:lpstr>Presentación de PowerPoint</vt:lpstr>
      <vt:lpstr>Tamaño Muestral</vt:lpstr>
      <vt:lpstr>Presentación de PowerPoint</vt:lpstr>
      <vt:lpstr>Presentación de PowerPoint</vt:lpstr>
      <vt:lpstr>Presentación de PowerPoint</vt:lpstr>
      <vt:lpstr>Presentación de PowerPoint</vt:lpstr>
      <vt:lpstr>Ej de Muestreos: DISTINTOS MODELOS DE SUPERPOBLACIÓN AJUSTADOS </vt:lpstr>
      <vt:lpstr>COEFICIENTES ESTIMADOS PARA CADA MODELO </vt:lpstr>
      <vt:lpstr>Muestreo Sistemático</vt:lpstr>
      <vt:lpstr>Muestreo Aleatorio</vt:lpstr>
      <vt:lpstr>Presentación de PowerPoint</vt:lpstr>
      <vt:lpstr>Presentación de PowerPoint</vt:lpstr>
      <vt:lpstr>Bibliografía</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 estadistica</dc:title>
  <dc:creator>Toshiba</dc:creator>
  <cp:lastModifiedBy>Usuario</cp:lastModifiedBy>
  <cp:revision>42</cp:revision>
  <dcterms:created xsi:type="dcterms:W3CDTF">2014-09-28T16:16:37Z</dcterms:created>
  <dcterms:modified xsi:type="dcterms:W3CDTF">2016-07-30T16:03:20Z</dcterms:modified>
</cp:coreProperties>
</file>